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8" r:id="rId4"/>
  </p:sldMasterIdLst>
  <p:notesMasterIdLst>
    <p:notesMasterId r:id="rId29"/>
  </p:notesMasterIdLst>
  <p:sldIdLst>
    <p:sldId id="378" r:id="rId5"/>
    <p:sldId id="1928" r:id="rId6"/>
    <p:sldId id="3353" r:id="rId7"/>
    <p:sldId id="3216" r:id="rId8"/>
    <p:sldId id="3292" r:id="rId9"/>
    <p:sldId id="2928" r:id="rId10"/>
    <p:sldId id="1843" r:id="rId11"/>
    <p:sldId id="1844" r:id="rId12"/>
    <p:sldId id="1845" r:id="rId13"/>
    <p:sldId id="1846" r:id="rId14"/>
    <p:sldId id="1847" r:id="rId15"/>
    <p:sldId id="1927" r:id="rId16"/>
    <p:sldId id="380" r:id="rId17"/>
    <p:sldId id="3073" r:id="rId18"/>
    <p:sldId id="3296" r:id="rId19"/>
    <p:sldId id="3339" r:id="rId20"/>
    <p:sldId id="3674" r:id="rId21"/>
    <p:sldId id="1603" r:id="rId22"/>
    <p:sldId id="1925" r:id="rId23"/>
    <p:sldId id="3360" r:id="rId24"/>
    <p:sldId id="1856" r:id="rId25"/>
    <p:sldId id="3676" r:id="rId26"/>
    <p:sldId id="335" r:id="rId27"/>
    <p:sldId id="287" r:id="rId28"/>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10E96-434B-4365-B98F-ABD63A187CC9}">
          <p14:sldIdLst/>
        </p14:section>
        <p14:section name="Cognitive Services Overview" id="{EAE03B4C-30AC-42AE-A2EC-E97F2FBE0D42}">
          <p14:sldIdLst>
            <p14:sldId id="378"/>
            <p14:sldId id="1928"/>
            <p14:sldId id="3353"/>
            <p14:sldId id="3216"/>
            <p14:sldId id="3292"/>
            <p14:sldId id="2928"/>
            <p14:sldId id="1843"/>
            <p14:sldId id="1844"/>
            <p14:sldId id="1845"/>
            <p14:sldId id="1846"/>
            <p14:sldId id="1847"/>
            <p14:sldId id="1927"/>
            <p14:sldId id="380"/>
            <p14:sldId id="3073"/>
          </p14:sldIdLst>
        </p14:section>
        <p14:section name="Detailled Overview" id="{165AFBA1-ED4A-4891-8108-739524529F73}">
          <p14:sldIdLst>
            <p14:sldId id="3296"/>
            <p14:sldId id="3339"/>
            <p14:sldId id="3674"/>
            <p14:sldId id="1603"/>
            <p14:sldId id="1925"/>
            <p14:sldId id="3360"/>
            <p14:sldId id="1856"/>
            <p14:sldId id="3676"/>
            <p14:sldId id="335"/>
            <p14:sldId id="2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tlyn Ryan" initials="CR" lastIdx="11" clrIdx="0">
    <p:extLst>
      <p:ext uri="{19B8F6BF-5375-455C-9EA6-DF929625EA0E}">
        <p15:presenceInfo xmlns:p15="http://schemas.microsoft.com/office/powerpoint/2012/main" userId="S-1-5-21-383413107-1061881802-891584314-12522" providerId="AD"/>
      </p:ext>
    </p:extLst>
  </p:cmAuthor>
  <p:cmAuthor id="2" name="David Griffith" initials="DG" lastIdx="15" clrIdx="1">
    <p:extLst>
      <p:ext uri="{19B8F6BF-5375-455C-9EA6-DF929625EA0E}">
        <p15:presenceInfo xmlns:p15="http://schemas.microsoft.com/office/powerpoint/2012/main" userId="S-1-5-21-383413107-1061881802-891584314-4667" providerId="AD"/>
      </p:ext>
    </p:extLst>
  </p:cmAuthor>
  <p:cmAuthor id="3" name="Priscila Croxall" initials="PC" lastIdx="20" clrIdx="2">
    <p:extLst>
      <p:ext uri="{19B8F6BF-5375-455C-9EA6-DF929625EA0E}">
        <p15:presenceInfo xmlns:p15="http://schemas.microsoft.com/office/powerpoint/2012/main" userId="S-1-5-21-383413107-1061881802-891584314-159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CDA"/>
    <a:srgbClr val="F9F9F9"/>
    <a:srgbClr val="FFFFFF"/>
    <a:srgbClr val="009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96" autoAdjust="0"/>
    <p:restoredTop sz="74979" autoAdjust="0"/>
  </p:normalViewPr>
  <p:slideViewPr>
    <p:cSldViewPr snapToGrid="0">
      <p:cViewPr varScale="1">
        <p:scale>
          <a:sx n="85" d="100"/>
          <a:sy n="85" d="100"/>
        </p:scale>
        <p:origin x="132" y="51"/>
      </p:cViewPr>
      <p:guideLst/>
    </p:cSldViewPr>
  </p:slideViewPr>
  <p:notesTextViewPr>
    <p:cViewPr>
      <p:scale>
        <a:sx n="1" d="1"/>
        <a:sy n="1" d="1"/>
      </p:scale>
      <p:origin x="0" y="0"/>
    </p:cViewPr>
  </p:notesTextViewPr>
  <p:sorterViewPr>
    <p:cViewPr>
      <p:scale>
        <a:sx n="140" d="100"/>
        <a:sy n="140" d="100"/>
      </p:scale>
      <p:origin x="0" y="-2842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22322-2419-48BB-ADEB-EC66DD673EEA}" type="datetimeFigureOut">
              <a:rPr lang="en-US" smtClean="0"/>
              <a:t>12/4/2018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ED3B-2C22-4C87-A5B7-47B82DB4EEA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then we have three different communities that we support. We have our MSDN forums, our Stack Overflow, and we have User Voice that we use for feedback requests.  </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fld id="{B192D058-1985-4467-845A-1C29607F2B73}" type="datetime1">
              <a:rPr lang="en-US" smtClean="0"/>
              <a:t>12/4/2018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5316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knowledge, you can map complex information and data in order to solve tasks such as intelligent recommendations and semantics search.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9:44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515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search, you can add Bing Search APIs to you apps and harness the ability to comb billions of web pages, images, videos, and news with a  single API call.</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9:44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635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With these easy to integrate rest APIs Cognitive Services will be you applications super power..</a:t>
            </a:r>
          </a:p>
          <a:p>
            <a:endParaRPr lang="en-US" sz="882"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Light" pitchFamily="34" charset="0"/>
                <a:ea typeface="+mn-ea"/>
                <a:cs typeface="+mn-cs"/>
              </a:rPr>
              <a:t>Interactive conversations are the future of applications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Everyone wants to interact with applications in a more human way .</a:t>
            </a:r>
          </a:p>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These APIs can be combined, like building blocks, to infuse your business with AI, and rapidly accelerate time to market.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Easy to deploy to desktop, mobile, web</a:t>
            </a:r>
          </a:p>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12/4/2018 11:59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12</a:t>
            </a:fld>
            <a:endParaRPr lang="en-US" sz="1800" kern="0">
              <a:solidFill>
                <a:sysClr val="windowText" lastClr="000000"/>
              </a:solidFill>
            </a:endParaRPr>
          </a:p>
        </p:txBody>
      </p:sp>
    </p:spTree>
    <p:extLst>
      <p:ext uri="{BB962C8B-B14F-4D97-AF65-F5344CB8AC3E}">
        <p14:creationId xmlns:p14="http://schemas.microsoft.com/office/powerpoint/2010/main" val="3140022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 ?</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0" dirty="0"/>
              <a:t>Flexible:  </a:t>
            </a:r>
            <a:r>
              <a:rPr lang="en-US" sz="900" dirty="0"/>
              <a:t>We’ve got a breadth of intelligence and knowledge APIs so developers will be able to find what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Tap into </a:t>
            </a:r>
            <a:r>
              <a:rPr lang="en-US" sz="900" dirty="0"/>
              <a:t>an ever-growing collection of powerful AI algorithms developed by experts. Developers can trust the quality and expertise build into each  by experts in their field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AI has been part of the Microsoft story for the last 2 decades, early as 1997 we used ML to categorize regular main versus junk mail.</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12/5/2018 12:00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AI app and agent and how do you build one?</a:t>
            </a:r>
          </a:p>
          <a:p>
            <a:endParaRPr lang="en-US" dirty="0"/>
          </a:p>
          <a:p>
            <a:r>
              <a:rPr lang="en-US" dirty="0"/>
              <a:t>The simplest way to get started is to take your existing web and mobile application and add vision, speech, or language capabilities to them using AI models we have build.</a:t>
            </a:r>
          </a:p>
          <a:p>
            <a:endParaRPr lang="en-US" dirty="0"/>
          </a:p>
          <a:p>
            <a:r>
              <a:rPr lang="en-US" dirty="0"/>
              <a:t>##There are a number of customers adding AI capabilities to their apps and driving significant business impact today.</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7501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81ED3B-2C22-4C87-A5B7-47B82DB4EEA7}" type="slidenum">
              <a:rPr lang="en-US" smtClean="0"/>
              <a:t>15</a:t>
            </a:fld>
            <a:endParaRPr lang="en-US"/>
          </a:p>
        </p:txBody>
      </p:sp>
    </p:spTree>
    <p:extLst>
      <p:ext uri="{BB962C8B-B14F-4D97-AF65-F5344CB8AC3E}">
        <p14:creationId xmlns:p14="http://schemas.microsoft.com/office/powerpoint/2010/main" val="1187850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does not live in isolation, you need core data and app services to make this happen. Use services with Azure to store data, utilize AI, and to deploy applications.</a:t>
            </a:r>
          </a:p>
          <a:p>
            <a:endParaRPr lang="en-US" dirty="0"/>
          </a:p>
          <a:p>
            <a:r>
              <a:rPr lang="en-US" dirty="0"/>
              <a:t>All apps need databases. With Azure, you have two industry leading databases for both SQL and NoSQL to handle any variety of data. (Azure SQL DB and Azure Cosmos DB)</a:t>
            </a:r>
          </a:p>
          <a:p>
            <a:endParaRPr lang="en-US" dirty="0"/>
          </a:p>
          <a:p>
            <a:r>
              <a:rPr lang="en-US" dirty="0"/>
              <a:t>Azure Bot Service provides you an integrated environment that helps you build, connect, deploy and manage an intelligent agent to interact naturally with their users.</a:t>
            </a:r>
          </a:p>
          <a:p>
            <a:r>
              <a:rPr lang="en-US" dirty="0"/>
              <a:t>Give your bot the ability to see, hear, and interpret your users by seamlessly integrating Cognitive Services</a:t>
            </a:r>
          </a:p>
          <a:p>
            <a:endParaRPr lang="en-US" dirty="0"/>
          </a:p>
          <a:p>
            <a:r>
              <a:rPr lang="en-US" dirty="0"/>
              <a:t>In this particular scenario, the bot is surfaced as a web service, so Web Apps was used to deploy the application.</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821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anose="020B0502040204020203" pitchFamily="34" charset="0"/>
                <a:ea typeface="+mn-ea"/>
                <a:cs typeface="Segoe UI Light" panose="020B0502040204020203" pitchFamily="34" charset="0"/>
              </a:rPr>
              <a:t>To develop intelligent, cloud-native apps, you need:</a:t>
            </a:r>
          </a:p>
          <a:p>
            <a:endParaRPr lang="en-US" sz="1200" kern="1200" dirty="0">
              <a:solidFill>
                <a:schemeClr val="tx1"/>
              </a:solidFill>
              <a:effectLst/>
              <a:latin typeface="Segoe UI Light" panose="020B0502040204020203" pitchFamily="34" charset="0"/>
              <a:ea typeface="+mn-ea"/>
              <a:cs typeface="Segoe UI Light"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Light" panose="020B0502040204020203" pitchFamily="34" charset="0"/>
                <a:ea typeface="+mn-ea"/>
                <a:cs typeface="Segoe UI Light" panose="020B0502040204020203" pitchFamily="34" charset="0"/>
              </a:rPr>
              <a:t>Ability to support multiple types of data, so that you can focus on developing great applications without having to worry about defining data schemas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kern="1200" dirty="0">
                <a:solidFill>
                  <a:schemeClr val="tx1"/>
                </a:solidFill>
                <a:effectLst/>
                <a:latin typeface="Segoe UI Light" panose="020B0502040204020203" pitchFamily="34" charset="0"/>
                <a:ea typeface="+mn-ea"/>
                <a:cs typeface="Segoe UI Light" panose="020B0502040204020203" pitchFamily="34" charset="0"/>
              </a:rPr>
              <a:t>Global distribution and low latency to meet your customers’ demanding requirements</a:t>
            </a:r>
          </a:p>
          <a:p>
            <a:pPr marL="171450" lvl="0" indent="-171450">
              <a:buFont typeface="Arial" panose="020B0604020202020204" pitchFamily="34" charset="0"/>
              <a:buChar char="•"/>
            </a:pPr>
            <a:r>
              <a:rPr lang="en-US" sz="1200" kern="1200" dirty="0">
                <a:solidFill>
                  <a:schemeClr val="tx1"/>
                </a:solidFill>
                <a:effectLst/>
                <a:latin typeface="Segoe UI Light" panose="020B0502040204020203" pitchFamily="34" charset="0"/>
                <a:ea typeface="+mn-ea"/>
                <a:cs typeface="Segoe UI Light" panose="020B0502040204020203" pitchFamily="34" charset="0"/>
              </a:rPr>
              <a:t>Cross-region durability so that your applications experience zero downtime</a:t>
            </a:r>
          </a:p>
          <a:p>
            <a:pPr marL="171450" lvl="0" indent="-171450">
              <a:buFont typeface="Arial" panose="020B0604020202020204" pitchFamily="34" charset="0"/>
              <a:buChar char="•"/>
            </a:pPr>
            <a:r>
              <a:rPr lang="en-US" sz="1200" kern="1200" dirty="0">
                <a:solidFill>
                  <a:schemeClr val="tx1"/>
                </a:solidFill>
                <a:effectLst/>
                <a:latin typeface="Segoe UI Light" panose="020B0502040204020203" pitchFamily="34" charset="0"/>
                <a:ea typeface="+mn-ea"/>
                <a:cs typeface="Segoe UI Light" panose="020B0502040204020203" pitchFamily="34" charset="0"/>
              </a:rPr>
              <a:t>Ability to provide customers with personalized experiences wherever they are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9:40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77297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3705604-ECA1-4671-8951-73D65AC31CE1}"/>
              </a:ext>
            </a:extLst>
          </p:cNvPr>
          <p:cNvSpPr>
            <a:spLocks noGrp="1"/>
          </p:cNvSpPr>
          <p:nvPr>
            <p:ph type="body" idx="1"/>
          </p:nvPr>
        </p:nvSpPr>
        <p:spPr/>
        <p:txBody>
          <a:bodyPr/>
          <a:lstStyle/>
          <a:p>
            <a:r>
              <a:rPr lang="en-US" sz="1200" dirty="0"/>
              <a:t>For cloud-native apps, we have </a:t>
            </a:r>
            <a:r>
              <a:rPr lang="en-US" sz="1200" b="1" dirty="0"/>
              <a:t>Azure Cosmos DB. </a:t>
            </a:r>
          </a:p>
          <a:p>
            <a:endParaRPr lang="en-US" sz="1200" b="1" dirty="0"/>
          </a:p>
          <a:p>
            <a:r>
              <a:rPr lang="en-US" sz="1200" dirty="0"/>
              <a:t>Cosmos is a schema agnostic database engine that supports multiple data models including key-value, document, wide-column, and graph data models.  It will seamlessly grow as your application grows – </a:t>
            </a:r>
            <a:r>
              <a:rPr lang="en-US" sz="1200" b="1" dirty="0"/>
              <a:t>even for millions of requests per second over hundreds of terabytes</a:t>
            </a:r>
            <a:r>
              <a:rPr lang="en-US" sz="1200" dirty="0"/>
              <a:t>.</a:t>
            </a:r>
          </a:p>
          <a:p>
            <a:endParaRPr lang="en-US" sz="1200" dirty="0"/>
          </a:p>
          <a:p>
            <a:r>
              <a:rPr lang="en-US" sz="1200" dirty="0"/>
              <a:t>Cosmos DB does for NoSQL what SQL does for relational data, it delivers outstanding performance.  It </a:t>
            </a:r>
            <a:r>
              <a:rPr lang="en-US" sz="1200" b="1" dirty="0"/>
              <a:t>guarantees</a:t>
            </a:r>
            <a:r>
              <a:rPr lang="en-US" sz="1200" dirty="0"/>
              <a:t> that you have </a:t>
            </a:r>
            <a:r>
              <a:rPr lang="en-US" sz="1200" b="1" dirty="0"/>
              <a:t>latency of under 10 milliseconds</a:t>
            </a:r>
            <a:r>
              <a:rPr lang="en-US" sz="1200" dirty="0"/>
              <a:t>, </a:t>
            </a:r>
            <a:r>
              <a:rPr lang="en-US" sz="1200" b="1" dirty="0"/>
              <a:t>guaranteed</a:t>
            </a:r>
            <a:r>
              <a:rPr lang="en-US" sz="1200" dirty="0"/>
              <a:t>.  </a:t>
            </a:r>
          </a:p>
          <a:p>
            <a:r>
              <a:rPr lang="en-US" sz="1200" dirty="0"/>
              <a:t>  </a:t>
            </a:r>
          </a:p>
          <a:p>
            <a:r>
              <a:rPr lang="en-US" sz="1200" dirty="0"/>
              <a:t>And it also offers turnkey global distribution to any number of regions. Cheat the speed of light by bringing data close to your users, enabling CDN-like capabilities over an indexed dynamic database.</a:t>
            </a:r>
          </a:p>
          <a:p>
            <a:r>
              <a:rPr lang="en-US" sz="1200" dirty="0"/>
              <a:t> </a:t>
            </a:r>
          </a:p>
          <a:p>
            <a:r>
              <a:rPr lang="en-US" sz="1200" dirty="0"/>
              <a:t>[NEED TALKING POINT ABOUT PERSONALIZED EXPERIENCES]</a:t>
            </a:r>
          </a:p>
        </p:txBody>
      </p:sp>
    </p:spTree>
    <p:extLst>
      <p:ext uri="{BB962C8B-B14F-4D97-AF65-F5344CB8AC3E}">
        <p14:creationId xmlns:p14="http://schemas.microsoft.com/office/powerpoint/2010/main" val="526455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Azure Bot Service helps you build a great conversation bot. It speeds up development by providing an integrated environment that’s purposed built for bot development with </a:t>
            </a:r>
            <a:r>
              <a:rPr lang="en-US" sz="900" b="1"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Microsoft Bot Framework</a:t>
            </a:r>
            <a:r>
              <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 connectors and </a:t>
            </a:r>
            <a:r>
              <a:rPr lang="en-US" sz="900" b="1"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Bot Builder SDKs.</a:t>
            </a:r>
            <a:r>
              <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 Developers can get started in seconds with out of the box templates for scenarios including </a:t>
            </a:r>
            <a:r>
              <a:rPr lang="en-US" sz="900" b="1"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language understanding, question and answer, and proactive bots.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Users interact (talk) in many places, the bots you build should too. Azure Bot Service can be integrated across multiple channels to increase interactions and reach more customers using you website or app to </a:t>
            </a:r>
            <a:r>
              <a:rPr lang="en-US" sz="900" b="1"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email</a:t>
            </a:r>
            <a:r>
              <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 group me, </a:t>
            </a:r>
            <a:r>
              <a:rPr lang="en-US" sz="900" b="1"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Facebook Messenger</a:t>
            </a:r>
            <a:r>
              <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 Kick, </a:t>
            </a:r>
            <a:r>
              <a:rPr lang="en-US" sz="900" b="1"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Skype</a:t>
            </a:r>
            <a:r>
              <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 Slack, </a:t>
            </a:r>
            <a:r>
              <a:rPr lang="en-US" sz="900" b="1"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Microsoft Teams</a:t>
            </a:r>
            <a:r>
              <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 Telegram, </a:t>
            </a:r>
            <a:r>
              <a:rPr lang="en-US" sz="900" b="1"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text</a:t>
            </a:r>
            <a:r>
              <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 </a:t>
            </a:r>
            <a:r>
              <a:rPr lang="en-US" sz="900" b="1"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Twilio</a:t>
            </a:r>
            <a:r>
              <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 Cortana, and Skype for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All hosted in Azure and live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55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Today huge volumes of data are available for our apps and services – data is coming from many new and exciting sources and we are being asked to deliver it to our customers in new and exciting ways.  We are being asked to deliver customer experiences that in a natural and seamless manner must accommodate a new variety of inputs:  images, videos, speech and free form text. Customers are wanting an experience that works with them and for them – driven by intelligence, driven by AI.</a:t>
            </a:r>
          </a:p>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Light" pitchFamily="34" charset="0"/>
                <a:ea typeface="+mn-ea"/>
                <a:cs typeface="+mn-cs"/>
              </a:rPr>
              <a:t>Luckily you have access to more computing power and functionality in the cloud than ever before. Data store options to fit your volume, variety and </a:t>
            </a:r>
            <a:r>
              <a:rPr lang="en-US" sz="882" kern="1200">
                <a:solidFill>
                  <a:schemeClr val="tx1"/>
                </a:solidFill>
                <a:effectLst/>
                <a:latin typeface="Segoe UI Light" pitchFamily="34" charset="0"/>
                <a:ea typeface="+mn-ea"/>
                <a:cs typeface="+mn-cs"/>
              </a:rPr>
              <a:t>velocity requiremtne. </a:t>
            </a:r>
            <a:r>
              <a:rPr lang="en-US" sz="882" kern="1200" dirty="0">
                <a:solidFill>
                  <a:schemeClr val="tx1"/>
                </a:solidFill>
                <a:effectLst/>
                <a:latin typeface="Segoe UI Light" pitchFamily="34" charset="0"/>
                <a:ea typeface="+mn-ea"/>
                <a:cs typeface="+mn-cs"/>
              </a:rPr>
              <a:t>Compute that can scale with your needs, simplicity in application deployment and scaling, and infusion of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12/4/2018 11:32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2</a:t>
            </a:fld>
            <a:endParaRPr lang="en-US" sz="1800" kern="0">
              <a:solidFill>
                <a:sysClr val="windowText" lastClr="000000"/>
              </a:solidFill>
            </a:endParaRPr>
          </a:p>
        </p:txBody>
      </p:sp>
    </p:spTree>
    <p:extLst>
      <p:ext uri="{BB962C8B-B14F-4D97-AF65-F5344CB8AC3E}">
        <p14:creationId xmlns:p14="http://schemas.microsoft.com/office/powerpoint/2010/main" val="4075830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used Azure Bot Service to enable a number of scenarios, such as building a commerce chatbot, an information chatbot or an enterprise productivity chatbot.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281ED3B-2C22-4C87-A5B7-47B82DB4EEA7}" type="slidenum">
              <a:rPr lang="en-US" smtClean="0"/>
              <a:t>20</a:t>
            </a:fld>
            <a:endParaRPr lang="en-US"/>
          </a:p>
        </p:txBody>
      </p:sp>
    </p:spTree>
    <p:extLst>
      <p:ext uri="{BB962C8B-B14F-4D97-AF65-F5344CB8AC3E}">
        <p14:creationId xmlns:p14="http://schemas.microsoft.com/office/powerpoint/2010/main" val="1566330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to strong documentation,</a:t>
            </a:r>
            <a:r>
              <a:rPr lang="en-US" baseline="0"/>
              <a:t> sample code and community resources is critical for developers to be able to understand and become users of Cognitive Services.  Customize these links based on your own resources or use the ones listed here.  </a:t>
            </a:r>
            <a:endParaRPr lang="en-US"/>
          </a:p>
        </p:txBody>
      </p:sp>
    </p:spTree>
    <p:extLst>
      <p:ext uri="{BB962C8B-B14F-4D97-AF65-F5344CB8AC3E}">
        <p14:creationId xmlns:p14="http://schemas.microsoft.com/office/powerpoint/2010/main" val="2802125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763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534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8CFD1B-229A-41A0-811A-84EAD802109F}" type="slidenum">
              <a:rPr lang="en-US" smtClean="0"/>
              <a:t>24</a:t>
            </a:fld>
            <a:endParaRPr lang="en-US"/>
          </a:p>
        </p:txBody>
      </p:sp>
    </p:spTree>
    <p:extLst>
      <p:ext uri="{BB962C8B-B14F-4D97-AF65-F5344CB8AC3E}">
        <p14:creationId xmlns:p14="http://schemas.microsoft.com/office/powerpoint/2010/main" val="3693078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Data and AI are interdependent topics, the best solutions are really built when an organization has a sound data strategy that enables it to leverage AI. [Customer Conversations]. </a:t>
            </a:r>
          </a:p>
          <a:p>
            <a:endParaRPr lang="en-US" dirty="0"/>
          </a:p>
          <a:p>
            <a:endParaRPr lang="en-US" dirty="0"/>
          </a:p>
          <a:p>
            <a:r>
              <a:rPr lang="en-US" dirty="0"/>
              <a:t>What Microsoft has done is organized clear focus areas to help you </a:t>
            </a:r>
            <a:r>
              <a:rPr lang="en-US" b="1" dirty="0"/>
              <a:t>succeed</a:t>
            </a:r>
            <a:r>
              <a:rPr lang="en-US" dirty="0"/>
              <a:t> with both </a:t>
            </a:r>
            <a:r>
              <a:rPr lang="en-US" b="1" dirty="0"/>
              <a:t>data and AI. </a:t>
            </a:r>
          </a:p>
          <a:p>
            <a:endParaRPr lang="en-US" dirty="0"/>
          </a:p>
          <a:p>
            <a:endParaRPr lang="en-US" dirty="0"/>
          </a:p>
          <a:p>
            <a:r>
              <a:rPr lang="en-US" dirty="0"/>
              <a:t>Today we will be focusing in on </a:t>
            </a:r>
            <a:r>
              <a:rPr lang="en-US" b="1" dirty="0"/>
              <a:t>leveraging intelligent apps and agents with AI</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represents the ability to take a </a:t>
            </a:r>
            <a:r>
              <a:rPr lang="en-US" b="1" dirty="0"/>
              <a:t>lot of data </a:t>
            </a:r>
            <a:r>
              <a:rPr lang="en-US" dirty="0"/>
              <a:t>that you have and to </a:t>
            </a:r>
            <a:r>
              <a:rPr lang="en-US" b="1" dirty="0"/>
              <a:t>teach machines to make intelligent predictions </a:t>
            </a:r>
            <a:r>
              <a:rPr lang="en-US" dirty="0"/>
              <a:t>on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of the most </a:t>
            </a:r>
            <a:r>
              <a:rPr lang="en-US" u="sng" dirty="0"/>
              <a:t>common use cases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Computer Vision </a:t>
            </a:r>
            <a:r>
              <a:rPr lang="en-US" dirty="0"/>
              <a:t>is enabling organizations to use images and video to change the way they handle a variety of scenarios to enable things like facial recognition and object detections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Speech</a:t>
            </a:r>
            <a:r>
              <a:rPr lang="en-US" dirty="0"/>
              <a:t> is enabling organization to transcribe speech to text or enable </a:t>
            </a:r>
            <a:r>
              <a:rPr lang="en-US" u="sng" dirty="0"/>
              <a:t>natural</a:t>
            </a:r>
            <a:r>
              <a:rPr lang="en-US" dirty="0"/>
              <a:t> sounding text to speech in a </a:t>
            </a:r>
            <a:r>
              <a:rPr lang="en-US" u="sng" dirty="0"/>
              <a:t>seamless</a:t>
            </a:r>
            <a:r>
              <a:rPr lang="en-US" dirty="0"/>
              <a:t> and easy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Speech </a:t>
            </a:r>
            <a:r>
              <a:rPr lang="en-US" i="1" dirty="0" err="1"/>
              <a:t>sdk</a:t>
            </a:r>
            <a:r>
              <a:rPr lang="en-US" i="1" dirty="0"/>
              <a:t> 3.0 2006/2008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Supplement, not replace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a:t>
            </a:r>
            <a:r>
              <a:rPr lang="en-US" b="1" dirty="0"/>
              <a:t>language</a:t>
            </a:r>
            <a:r>
              <a:rPr lang="en-US" dirty="0"/>
              <a:t> is the ability </a:t>
            </a:r>
            <a:r>
              <a:rPr lang="en-US" u="sng" dirty="0"/>
              <a:t>to not only transcribe </a:t>
            </a:r>
            <a:r>
              <a:rPr lang="en-US" dirty="0"/>
              <a:t>but to also </a:t>
            </a:r>
            <a:r>
              <a:rPr lang="en-US" u="sng" dirty="0"/>
              <a:t>understand</a:t>
            </a:r>
            <a:r>
              <a:rPr lang="en-US" dirty="0"/>
              <a:t> what the </a:t>
            </a:r>
            <a:r>
              <a:rPr lang="en-US" u="sng" dirty="0"/>
              <a:t>intent</a:t>
            </a:r>
            <a:r>
              <a:rPr lang="en-US" dirty="0"/>
              <a:t> of the user is and how to create a flow of dialog.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main solution you can build with Azure AI</a:t>
            </a:r>
          </a:p>
          <a:p>
            <a:endParaRPr lang="en-US" dirty="0"/>
          </a:p>
          <a:p>
            <a:r>
              <a:rPr lang="en-US" dirty="0"/>
              <a:t>First you can build AI apps and agents that have the ability to interact with the user </a:t>
            </a:r>
            <a:r>
              <a:rPr lang="en-US" u="sng" dirty="0"/>
              <a:t>naturally</a:t>
            </a:r>
            <a:r>
              <a:rPr lang="en-US" dirty="0"/>
              <a:t> with </a:t>
            </a:r>
            <a:r>
              <a:rPr lang="en-US" b="1" dirty="0"/>
              <a:t>pretrained AI models and bots</a:t>
            </a:r>
            <a:r>
              <a:rPr lang="en-US" dirty="0"/>
              <a:t>.</a:t>
            </a:r>
          </a:p>
          <a:p>
            <a:endParaRPr lang="en-US" dirty="0"/>
          </a:p>
          <a:p>
            <a:r>
              <a:rPr lang="en-US" dirty="0"/>
              <a:t>Second, you can unlock insights lying latent in your content with knowledge mining.</a:t>
            </a:r>
          </a:p>
          <a:p>
            <a:endParaRPr lang="en-US" dirty="0"/>
          </a:p>
          <a:p>
            <a:r>
              <a:rPr lang="en-US" dirty="0"/>
              <a:t>And lastly, you can build your own AI machine learning models. – even thought some of you in this room may not develop ML models -  </a:t>
            </a:r>
            <a:r>
              <a:rPr lang="en-US" i="1" u="sng" dirty="0"/>
              <a:t>integrate into your apps and services by deploying as APIs</a:t>
            </a:r>
          </a:p>
          <a:p>
            <a:endParaRPr lang="en-US" dirty="0"/>
          </a:p>
          <a:p>
            <a:r>
              <a:rPr lang="en-US" dirty="0"/>
              <a:t>Today we are going to dive specifically into AI apps and agents (Azure Cognitive Services)</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12/4/2018 9:40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Infuse your apps with human like intelligence with Azure Cognitive Services.</a:t>
            </a:r>
          </a:p>
          <a:p>
            <a:pPr lvl="0"/>
            <a:endParaRPr lang="en-US" dirty="0"/>
          </a:p>
          <a:p>
            <a:r>
              <a:rPr lang="en-US" sz="12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1200" i="1" kern="1200" dirty="0">
                <a:solidFill>
                  <a:schemeClr val="tx1"/>
                </a:solidFill>
                <a:effectLst/>
                <a:latin typeface="Segoe UI Light" pitchFamily="34" charset="0"/>
                <a:ea typeface="+mn-ea"/>
                <a:cs typeface="+mn-cs"/>
              </a:rPr>
              <a:t>democratizing</a:t>
            </a:r>
            <a:r>
              <a:rPr lang="en-US" sz="12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these APIs quickly  - in a matter of minutes.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SDK</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Regardless of your platform -- whether you're on Android or IOS or Windows, or making a website -- all of our APIs are rest APIs, which means you can call them as long as you have an Internet connection. ** There is a subset of APIs that can run in containers and on the IOT Edge.   And so that's pretty huge because what we're doing is making it so that everyone can build these smarter, more context-aware applications.  </a:t>
            </a:r>
          </a:p>
          <a:p>
            <a:pPr lvl="0"/>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12/4/2018 9:42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1889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Vision you get image processing algorithms to identify caption, and moderate your pictures and 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9:44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101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speech you can convert spoken audio in a text, use voice for verification, or add speaker recognition to you app.</a:t>
            </a:r>
          </a:p>
          <a:p>
            <a:endParaRPr lang="en-US" dirty="0"/>
          </a:p>
          <a:p>
            <a:r>
              <a:rPr lang="en-US" dirty="0"/>
              <a:t>[baseline vs custom speech]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9:44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641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language you can enable your apps to process natural language with prebuilt scripts, evaluate sentiment and learn how to recognize what your users want.</a:t>
            </a:r>
          </a:p>
          <a:p>
            <a:endParaRPr lang="en-US" dirty="0"/>
          </a:p>
          <a:p>
            <a:r>
              <a:rPr lang="en-US" sz="1200" b="0" i="0" u="none" strike="noStrike" kern="1200" dirty="0">
                <a:solidFill>
                  <a:schemeClr val="tx1"/>
                </a:solidFill>
                <a:effectLst/>
                <a:latin typeface="+mn-lt"/>
                <a:ea typeface="+mn-ea"/>
                <a:cs typeface="+mn-cs"/>
              </a:rPr>
              <a:t>With the text analytics API, for example, it’s a cloud based service that provides advanced natural language processing over raw text and includes four main functions: sentiment analysis, key phrase extraction, language detection, and entity linking.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9:44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2045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320788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8984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5099744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17487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124090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84269626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511251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73767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12728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764959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530606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85242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770840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068480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8956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62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1360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white"/>
                    </a:gs>
                    <a:gs pos="100000">
                      <a:prstClr val="white"/>
                    </a:gs>
                  </a:gsLst>
                  <a:lin ang="5400000" scaled="0"/>
                </a:gradFill>
                <a:effectLst/>
                <a:uLnTx/>
                <a:uFillTx/>
                <a:latin typeface="Segoe UI"/>
                <a:ea typeface="+mn-ea"/>
                <a:cs typeface="Segoe UI" pitchFamily="34" charset="0"/>
              </a:rPr>
              <a:t>© Copyright 2018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6738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704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94860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63804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1569894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77784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6946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02971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08566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784409"/>
            <a:ext cx="4161981" cy="1289183"/>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61380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844464"/>
            <a:ext cx="4161981" cy="1289183"/>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458060"/>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045692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6837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53031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4427527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182657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4" y="6412611"/>
            <a:ext cx="248609" cy="252604"/>
          </a:xfrm>
          <a:prstGeom prst="rect">
            <a:avLst/>
          </a:prstGeom>
        </p:spPr>
        <p:txBody>
          <a:bodyPr lIns="34289" tIns="34289" rIns="34289" bIns="34289"/>
          <a:lstStyle>
            <a:lvl1pPr defTabSz="914070">
              <a:defRPr sz="1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66521070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588306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8734097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20311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417507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5336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189383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21680533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5862750"/>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9" r:id="rId27"/>
    <p:sldLayoutId id="2147484430" r:id="rId28"/>
    <p:sldLayoutId id="2147484457" r:id="rId29"/>
    <p:sldLayoutId id="2147484458" r:id="rId30"/>
    <p:sldLayoutId id="2147484459" r:id="rId31"/>
    <p:sldLayoutId id="2147484460" r:id="rId32"/>
    <p:sldLayoutId id="2147484463" r:id="rId33"/>
    <p:sldLayoutId id="2147484464" r:id="rId34"/>
    <p:sldLayoutId id="2147484465" r:id="rId35"/>
    <p:sldLayoutId id="2147484466" r:id="rId36"/>
    <p:sldLayoutId id="2147484467" r:id="rId37"/>
    <p:sldLayoutId id="2147484468" r:id="rId38"/>
    <p:sldLayoutId id="2147484469" r:id="rId39"/>
    <p:sldLayoutId id="2147484470" r:id="rId40"/>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9.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17.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4.xml"/><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3.xml"/><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jpg"/><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6.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1.xml"/><Relationship Id="rId1" Type="http://schemas.openxmlformats.org/officeDocument/2006/relationships/tags" Target="../tags/tag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2.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18.xml"/><Relationship Id="rId7" Type="http://schemas.openxmlformats.org/officeDocument/2006/relationships/image" Target="../media/image44.png"/><Relationship Id="rId2" Type="http://schemas.openxmlformats.org/officeDocument/2006/relationships/slideLayout" Target="../slideLayouts/slideLayout39.xml"/><Relationship Id="rId1" Type="http://schemas.openxmlformats.org/officeDocument/2006/relationships/tags" Target="../tags/tag9.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tags" Target="../tags/tag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8.xml"/><Relationship Id="rId1" Type="http://schemas.openxmlformats.org/officeDocument/2006/relationships/tags" Target="../tags/tag11.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9.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6.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6.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5.xml"/><Relationship Id="rId1" Type="http://schemas.openxmlformats.org/officeDocument/2006/relationships/tags" Target="../tags/tag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22.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a:t>
            </a:r>
            <a:br>
              <a:rPr lang="en-US"/>
            </a:br>
            <a:r>
              <a:rPr lang="en-US"/>
              <a:t>Cognitive Services</a:t>
            </a:r>
          </a:p>
        </p:txBody>
      </p:sp>
      <p:sp>
        <p:nvSpPr>
          <p:cNvPr id="8" name="Text Placeholder 7"/>
          <p:cNvSpPr>
            <a:spLocks noGrp="1"/>
          </p:cNvSpPr>
          <p:nvPr>
            <p:ph type="body" sz="quarter" idx="14"/>
          </p:nvPr>
        </p:nvSpPr>
        <p:spPr>
          <a:xfrm>
            <a:off x="269302" y="5212080"/>
            <a:ext cx="4840694" cy="917070"/>
          </a:xfrm>
        </p:spPr>
        <p:txBody>
          <a:bodyPr/>
          <a:lstStyle/>
          <a:p>
            <a:r>
              <a:rPr lang="en-US" sz="2400" dirty="0"/>
              <a:t>Jonathan Scholtes</a:t>
            </a:r>
            <a:endParaRPr lang="en-US" sz="1961" dirty="0"/>
          </a:p>
          <a:p>
            <a:r>
              <a:rPr lang="en-US" sz="1961" dirty="0"/>
              <a:t>Data and AI Solutions Professional</a:t>
            </a:r>
          </a:p>
          <a:p>
            <a:endParaRPr lang="en-US" sz="1961" dirty="0"/>
          </a:p>
          <a:p>
            <a:r>
              <a:rPr lang="en-US" sz="1961" dirty="0"/>
              <a:t>December 5</a:t>
            </a:r>
            <a:r>
              <a:rPr lang="en-US" sz="1961" baseline="30000" dirty="0"/>
              <a:t>th</a:t>
            </a:r>
            <a:r>
              <a:rPr lang="en-US" sz="1961" dirty="0"/>
              <a:t>, 2018</a:t>
            </a:r>
          </a:p>
        </p:txBody>
      </p:sp>
      <p:sp>
        <p:nvSpPr>
          <p:cNvPr id="4" name="Text Placeholder 7"/>
          <p:cNvSpPr txBox="1">
            <a:spLocks/>
          </p:cNvSpPr>
          <p:nvPr/>
        </p:nvSpPr>
        <p:spPr bwMode="auto">
          <a:xfrm>
            <a:off x="269302" y="4026618"/>
            <a:ext cx="5003786" cy="717148"/>
          </a:xfrm>
          <a:prstGeom prst="rect">
            <a:avLst/>
          </a:prstGeom>
        </p:spPr>
        <p:txBody>
          <a:bodyPr vert="horz" wrap="square" lIns="161356" tIns="107571" rIns="161356" bIns="107571"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075"/>
              <a:t>Amplifying human ingenuity </a:t>
            </a:r>
          </a:p>
        </p:txBody>
      </p:sp>
    </p:spTree>
    <p:custDataLst>
      <p:tags r:id="rId1"/>
    </p:custDataLst>
    <p:extLst>
      <p:ext uri="{BB962C8B-B14F-4D97-AF65-F5344CB8AC3E}">
        <p14:creationId xmlns:p14="http://schemas.microsoft.com/office/powerpoint/2010/main" val="26595542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ED50-C862-4B5D-A1D6-A0E5E366C40D}"/>
              </a:ext>
            </a:extLst>
          </p:cNvPr>
          <p:cNvSpPr>
            <a:spLocks noGrp="1"/>
          </p:cNvSpPr>
          <p:nvPr>
            <p:ph type="title"/>
          </p:nvPr>
        </p:nvSpPr>
        <p:spPr/>
        <p:txBody>
          <a:bodyPr/>
          <a:lstStyle/>
          <a:p>
            <a:r>
              <a:rPr lang="en-US">
                <a:solidFill>
                  <a:schemeClr val="accent3"/>
                </a:solidFill>
                <a:latin typeface="Segoe UI Semibold" panose="020B0702040204020203" pitchFamily="34" charset="0"/>
              </a:rPr>
              <a:t>Knowledge</a:t>
            </a:r>
          </a:p>
        </p:txBody>
      </p:sp>
      <p:sp>
        <p:nvSpPr>
          <p:cNvPr id="7" name="Rectangle 6">
            <a:extLst>
              <a:ext uri="{FF2B5EF4-FFF2-40B4-BE49-F238E27FC236}">
                <a16:creationId xmlns:a16="http://schemas.microsoft.com/office/drawing/2014/main" id="{96A5F23B-69A9-43B2-B9E9-5E2240830E5E}"/>
              </a:ext>
            </a:extLst>
          </p:cNvPr>
          <p:cNvSpPr/>
          <p:nvPr/>
        </p:nvSpPr>
        <p:spPr>
          <a:xfrm>
            <a:off x="4732662" y="816440"/>
            <a:ext cx="719234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mn-cs"/>
              </a:rPr>
              <a:t>Map complex information and data in order to solve specific tasks such as QnA pairs extraction</a:t>
            </a:r>
          </a:p>
        </p:txBody>
      </p:sp>
      <p:sp>
        <p:nvSpPr>
          <p:cNvPr id="8" name="Rectangle 7">
            <a:extLst>
              <a:ext uri="{FF2B5EF4-FFF2-40B4-BE49-F238E27FC236}">
                <a16:creationId xmlns:a16="http://schemas.microsoft.com/office/drawing/2014/main" id="{B84923A9-783B-42C3-9B3C-B631C320CB78}"/>
              </a:ext>
            </a:extLst>
          </p:cNvPr>
          <p:cNvSpPr/>
          <p:nvPr/>
        </p:nvSpPr>
        <p:spPr>
          <a:xfrm>
            <a:off x="4725922" y="2311669"/>
            <a:ext cx="7082971" cy="369332"/>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err="1">
                <a:ln>
                  <a:noFill/>
                </a:ln>
                <a:solidFill>
                  <a:srgbClr val="000000"/>
                </a:solidFill>
                <a:effectLst/>
                <a:uLnTx/>
                <a:uFillTx/>
                <a:latin typeface="Segoe UI"/>
                <a:ea typeface="+mn-ea"/>
                <a:cs typeface="+mn-cs"/>
              </a:rPr>
              <a:t>QnA</a:t>
            </a:r>
            <a:r>
              <a:rPr kumimoji="0" lang="en-US" sz="2000" b="0" i="0" u="none" strike="noStrike" kern="1200" cap="none" spc="0" normalizeH="0" baseline="0" noProof="0">
                <a:ln>
                  <a:noFill/>
                </a:ln>
                <a:solidFill>
                  <a:srgbClr val="000000"/>
                </a:solidFill>
                <a:effectLst/>
                <a:uLnTx/>
                <a:uFillTx/>
                <a:latin typeface="Segoe UI"/>
                <a:ea typeface="+mn-ea"/>
                <a:cs typeface="+mn-cs"/>
              </a:rPr>
              <a:t> Maker | Custom Decision</a:t>
            </a:r>
          </a:p>
        </p:txBody>
      </p:sp>
      <p:grpSp>
        <p:nvGrpSpPr>
          <p:cNvPr id="3" name="Group 2">
            <a:extLst>
              <a:ext uri="{FF2B5EF4-FFF2-40B4-BE49-F238E27FC236}">
                <a16:creationId xmlns:a16="http://schemas.microsoft.com/office/drawing/2014/main" id="{DECB8399-4834-437A-AABC-DE4E05DE1492}"/>
              </a:ext>
            </a:extLst>
          </p:cNvPr>
          <p:cNvGrpSpPr/>
          <p:nvPr/>
        </p:nvGrpSpPr>
        <p:grpSpPr>
          <a:xfrm>
            <a:off x="4818846" y="3042558"/>
            <a:ext cx="2828605" cy="3535136"/>
            <a:chOff x="6399996" y="2903197"/>
            <a:chExt cx="4072425" cy="5089639"/>
          </a:xfrm>
        </p:grpSpPr>
        <p:pic>
          <p:nvPicPr>
            <p:cNvPr id="10" name="Picture 9">
              <a:extLst>
                <a:ext uri="{FF2B5EF4-FFF2-40B4-BE49-F238E27FC236}">
                  <a16:creationId xmlns:a16="http://schemas.microsoft.com/office/drawing/2014/main" id="{D6207C8B-6A3C-4BC4-881C-4D26FC0525DA}"/>
                </a:ext>
              </a:extLst>
            </p:cNvPr>
            <p:cNvPicPr>
              <a:picLocks noChangeAspect="1"/>
            </p:cNvPicPr>
            <p:nvPr/>
          </p:nvPicPr>
          <p:blipFill rotWithShape="1">
            <a:blip r:embed="rId3"/>
            <a:srcRect l="854" r="-1"/>
            <a:stretch/>
          </p:blipFill>
          <p:spPr>
            <a:xfrm>
              <a:off x="6399996" y="2903197"/>
              <a:ext cx="4072270" cy="5089639"/>
            </a:xfrm>
            <a:prstGeom prst="rect">
              <a:avLst/>
            </a:prstGeom>
          </p:spPr>
        </p:pic>
        <p:pic>
          <p:nvPicPr>
            <p:cNvPr id="11" name="Picture 10">
              <a:extLst>
                <a:ext uri="{FF2B5EF4-FFF2-40B4-BE49-F238E27FC236}">
                  <a16:creationId xmlns:a16="http://schemas.microsoft.com/office/drawing/2014/main" id="{A0AAE90C-CBB6-4562-965A-193B420457AC}"/>
                </a:ext>
              </a:extLst>
            </p:cNvPr>
            <p:cNvPicPr>
              <a:picLocks noChangeAspect="1"/>
            </p:cNvPicPr>
            <p:nvPr/>
          </p:nvPicPr>
          <p:blipFill rotWithShape="1">
            <a:blip r:embed="rId4"/>
            <a:srcRect l="368" r="309"/>
            <a:stretch/>
          </p:blipFill>
          <p:spPr>
            <a:xfrm>
              <a:off x="6403170" y="2903197"/>
              <a:ext cx="4069251" cy="5089639"/>
            </a:xfrm>
            <a:prstGeom prst="rect">
              <a:avLst/>
            </a:prstGeom>
          </p:spPr>
        </p:pic>
      </p:grpSp>
      <p:pic>
        <p:nvPicPr>
          <p:cNvPr id="9" name="Picture 8">
            <a:extLst>
              <a:ext uri="{FF2B5EF4-FFF2-40B4-BE49-F238E27FC236}">
                <a16:creationId xmlns:a16="http://schemas.microsoft.com/office/drawing/2014/main" id="{27F78877-10F1-443E-8436-1EB6A40722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240" y="2895147"/>
            <a:ext cx="890816" cy="894098"/>
          </a:xfrm>
          <a:prstGeom prst="ellipse">
            <a:avLst/>
          </a:prstGeom>
          <a:ln w="19050">
            <a:noFill/>
          </a:ln>
        </p:spPr>
      </p:pic>
    </p:spTree>
    <p:extLst>
      <p:ext uri="{BB962C8B-B14F-4D97-AF65-F5344CB8AC3E}">
        <p14:creationId xmlns:p14="http://schemas.microsoft.com/office/powerpoint/2010/main" val="328062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600"/>
                                  </p:stCondLst>
                                  <p:childTnLst>
                                    <p:animMotion origin="layout" path="M -1.45833E-6 1.85185E-6 L -1.45833E-6 0.03727 " pathEditMode="relative" rAng="0" ptsTypes="AA">
                                      <p:cBhvr>
                                        <p:cTn id="9" dur="750" spd="-100000" fill="hold"/>
                                        <p:tgtEl>
                                          <p:spTgt spid="9"/>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44A861-AE46-493B-B683-4E435176B561}"/>
              </a:ext>
            </a:extLst>
          </p:cNvPr>
          <p:cNvSpPr>
            <a:spLocks noGrp="1"/>
          </p:cNvSpPr>
          <p:nvPr>
            <p:ph type="title"/>
          </p:nvPr>
        </p:nvSpPr>
        <p:spPr/>
        <p:txBody>
          <a:bodyPr/>
          <a:lstStyle/>
          <a:p>
            <a:r>
              <a:rPr lang="en-US">
                <a:solidFill>
                  <a:schemeClr val="accent3"/>
                </a:solidFill>
                <a:latin typeface="Segoe UI Semibold" panose="020B0702040204020203" pitchFamily="34" charset="0"/>
              </a:rPr>
              <a:t>Search</a:t>
            </a:r>
          </a:p>
        </p:txBody>
      </p:sp>
      <p:sp>
        <p:nvSpPr>
          <p:cNvPr id="11" name="Rectangle 10">
            <a:extLst>
              <a:ext uri="{FF2B5EF4-FFF2-40B4-BE49-F238E27FC236}">
                <a16:creationId xmlns:a16="http://schemas.microsoft.com/office/drawing/2014/main" id="{E8C5F696-5AF7-4168-AE0D-140BC979E445}"/>
              </a:ext>
            </a:extLst>
          </p:cNvPr>
          <p:cNvSpPr/>
          <p:nvPr/>
        </p:nvSpPr>
        <p:spPr>
          <a:xfrm>
            <a:off x="4273940" y="309789"/>
            <a:ext cx="719234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UI"/>
                <a:ea typeface="+mn-ea"/>
                <a:cs typeface="+mn-cs"/>
              </a:rPr>
              <a:t>Access billions of web pages, images, videos, and news with the power of Bing APIs</a:t>
            </a:r>
          </a:p>
        </p:txBody>
      </p:sp>
      <p:sp>
        <p:nvSpPr>
          <p:cNvPr id="12" name="Rectangle 11">
            <a:extLst>
              <a:ext uri="{FF2B5EF4-FFF2-40B4-BE49-F238E27FC236}">
                <a16:creationId xmlns:a16="http://schemas.microsoft.com/office/drawing/2014/main" id="{490FD6C3-1DD3-4073-B1C9-9B4C8F5B3E68}"/>
              </a:ext>
            </a:extLst>
          </p:cNvPr>
          <p:cNvSpPr/>
          <p:nvPr/>
        </p:nvSpPr>
        <p:spPr>
          <a:xfrm>
            <a:off x="4267200" y="1485704"/>
            <a:ext cx="7199086" cy="1077218"/>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Bing Web Search | Bing Custom Search | Bing Video Search |</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Bing Image Search | Bing Visual Search | Bing Entity Search |</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Bing News Search | Bing Autosuggest | Bing Statistics add-in</a:t>
            </a:r>
          </a:p>
        </p:txBody>
      </p:sp>
      <p:pic>
        <p:nvPicPr>
          <p:cNvPr id="6" name="Picture 5">
            <a:extLst>
              <a:ext uri="{FF2B5EF4-FFF2-40B4-BE49-F238E27FC236}">
                <a16:creationId xmlns:a16="http://schemas.microsoft.com/office/drawing/2014/main" id="{960F6B10-7253-470C-B95E-50A918345993}"/>
              </a:ext>
            </a:extLst>
          </p:cNvPr>
          <p:cNvPicPr>
            <a:picLocks noChangeAspect="1"/>
          </p:cNvPicPr>
          <p:nvPr/>
        </p:nvPicPr>
        <p:blipFill>
          <a:blip r:embed="rId3"/>
          <a:stretch>
            <a:fillRect/>
          </a:stretch>
        </p:blipFill>
        <p:spPr>
          <a:xfrm>
            <a:off x="5553075" y="2962274"/>
            <a:ext cx="4450159" cy="3470442"/>
          </a:xfrm>
          <a:prstGeom prst="rect">
            <a:avLst/>
          </a:prstGeom>
        </p:spPr>
      </p:pic>
      <p:grpSp>
        <p:nvGrpSpPr>
          <p:cNvPr id="7" name="Group 6">
            <a:extLst>
              <a:ext uri="{FF2B5EF4-FFF2-40B4-BE49-F238E27FC236}">
                <a16:creationId xmlns:a16="http://schemas.microsoft.com/office/drawing/2014/main" id="{379860E9-977D-41F3-A6A9-2FE615472620}"/>
              </a:ext>
            </a:extLst>
          </p:cNvPr>
          <p:cNvGrpSpPr/>
          <p:nvPr/>
        </p:nvGrpSpPr>
        <p:grpSpPr>
          <a:xfrm>
            <a:off x="5999898" y="3110289"/>
            <a:ext cx="3549646" cy="3166350"/>
            <a:chOff x="5978033" y="1474088"/>
            <a:chExt cx="5550606" cy="4951244"/>
          </a:xfrm>
        </p:grpSpPr>
        <p:grpSp>
          <p:nvGrpSpPr>
            <p:cNvPr id="8" name="Group 7">
              <a:extLst>
                <a:ext uri="{FF2B5EF4-FFF2-40B4-BE49-F238E27FC236}">
                  <a16:creationId xmlns:a16="http://schemas.microsoft.com/office/drawing/2014/main" id="{122DECD0-1116-4C69-9E5B-9136040B03D8}"/>
                </a:ext>
              </a:extLst>
            </p:cNvPr>
            <p:cNvGrpSpPr/>
            <p:nvPr/>
          </p:nvGrpSpPr>
          <p:grpSpPr>
            <a:xfrm>
              <a:off x="5978034" y="1474088"/>
              <a:ext cx="741333" cy="750293"/>
              <a:chOff x="-4495802" y="0"/>
              <a:chExt cx="1575949" cy="1594996"/>
            </a:xfrm>
            <a:solidFill>
              <a:srgbClr val="C00000"/>
            </a:solidFill>
          </p:grpSpPr>
          <p:sp>
            <p:nvSpPr>
              <p:cNvPr id="21" name="Rectangle 20">
                <a:extLst>
                  <a:ext uri="{FF2B5EF4-FFF2-40B4-BE49-F238E27FC236}">
                    <a16:creationId xmlns:a16="http://schemas.microsoft.com/office/drawing/2014/main" id="{A1FB6B56-ADC7-4DC7-BE99-B8D2B7CEEFA1}"/>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C0C62C10-21A0-4F09-AFA0-4ACBEF4E2EB1}"/>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8B02771-DD8C-4228-865F-F232850EAC5F}"/>
                </a:ext>
              </a:extLst>
            </p:cNvPr>
            <p:cNvGrpSpPr/>
            <p:nvPr/>
          </p:nvGrpSpPr>
          <p:grpSpPr>
            <a:xfrm rot="5400000">
              <a:off x="10782826" y="1479768"/>
              <a:ext cx="741333" cy="750293"/>
              <a:chOff x="-4495802" y="0"/>
              <a:chExt cx="1575949" cy="1594996"/>
            </a:xfrm>
            <a:solidFill>
              <a:srgbClr val="C00000"/>
            </a:solidFill>
          </p:grpSpPr>
          <p:sp>
            <p:nvSpPr>
              <p:cNvPr id="19" name="Rectangle 18">
                <a:extLst>
                  <a:ext uri="{FF2B5EF4-FFF2-40B4-BE49-F238E27FC236}">
                    <a16:creationId xmlns:a16="http://schemas.microsoft.com/office/drawing/2014/main" id="{1832CE2B-D73B-4309-8E64-379E2D5F9041}"/>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8E6BD9C-0B1C-45BD-B49C-BAE98BE36385}"/>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8119F8C3-A28B-49DA-9CAA-4FC859159BC4}"/>
                </a:ext>
              </a:extLst>
            </p:cNvPr>
            <p:cNvGrpSpPr/>
            <p:nvPr/>
          </p:nvGrpSpPr>
          <p:grpSpPr>
            <a:xfrm rot="10800000">
              <a:off x="10782826" y="5675039"/>
              <a:ext cx="741333" cy="750293"/>
              <a:chOff x="-4495802" y="0"/>
              <a:chExt cx="1575949" cy="1594996"/>
            </a:xfrm>
            <a:solidFill>
              <a:srgbClr val="C00000"/>
            </a:solidFill>
          </p:grpSpPr>
          <p:sp>
            <p:nvSpPr>
              <p:cNvPr id="17" name="Rectangle 16">
                <a:extLst>
                  <a:ext uri="{FF2B5EF4-FFF2-40B4-BE49-F238E27FC236}">
                    <a16:creationId xmlns:a16="http://schemas.microsoft.com/office/drawing/2014/main" id="{46B74B49-E30B-41EF-88C8-6F894427EDAD}"/>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B5A4882-91E8-41AA-BF58-3117BFEDA9E1}"/>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F2F3CBC-F45B-451A-857E-0ACB95A8FF0C}"/>
                </a:ext>
              </a:extLst>
            </p:cNvPr>
            <p:cNvGrpSpPr/>
            <p:nvPr/>
          </p:nvGrpSpPr>
          <p:grpSpPr>
            <a:xfrm rot="16200000">
              <a:off x="5982513" y="5675039"/>
              <a:ext cx="741333" cy="750293"/>
              <a:chOff x="-4495802" y="0"/>
              <a:chExt cx="1575949" cy="1594996"/>
            </a:xfrm>
            <a:solidFill>
              <a:srgbClr val="C00000"/>
            </a:solidFill>
          </p:grpSpPr>
          <p:sp>
            <p:nvSpPr>
              <p:cNvPr id="15" name="Rectangle 14">
                <a:extLst>
                  <a:ext uri="{FF2B5EF4-FFF2-40B4-BE49-F238E27FC236}">
                    <a16:creationId xmlns:a16="http://schemas.microsoft.com/office/drawing/2014/main" id="{7512BED6-1F4E-44EF-926D-509688D244C1}"/>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BF366815-7C39-45CB-B198-D7C052D1F561}"/>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23" name="Picture 22">
            <a:extLst>
              <a:ext uri="{FF2B5EF4-FFF2-40B4-BE49-F238E27FC236}">
                <a16:creationId xmlns:a16="http://schemas.microsoft.com/office/drawing/2014/main" id="{B12779D4-5609-4461-9008-2958CE2CB564}"/>
              </a:ext>
            </a:extLst>
          </p:cNvPr>
          <p:cNvPicPr>
            <a:picLocks noChangeAspect="1"/>
          </p:cNvPicPr>
          <p:nvPr/>
        </p:nvPicPr>
        <p:blipFill>
          <a:blip r:embed="rId4"/>
          <a:stretch>
            <a:fillRect/>
          </a:stretch>
        </p:blipFill>
        <p:spPr>
          <a:xfrm>
            <a:off x="5553075" y="3007880"/>
            <a:ext cx="4390111" cy="3411970"/>
          </a:xfrm>
          <a:prstGeom prst="rect">
            <a:avLst/>
          </a:prstGeom>
        </p:spPr>
      </p:pic>
      <p:pic>
        <p:nvPicPr>
          <p:cNvPr id="24" name="Picture 23">
            <a:extLst>
              <a:ext uri="{FF2B5EF4-FFF2-40B4-BE49-F238E27FC236}">
                <a16:creationId xmlns:a16="http://schemas.microsoft.com/office/drawing/2014/main" id="{75D56E77-4DEC-419A-A023-AE8A5CEE51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847" y="2952634"/>
            <a:ext cx="864746" cy="867931"/>
          </a:xfrm>
          <a:prstGeom prst="ellipse">
            <a:avLst/>
          </a:prstGeom>
          <a:ln w="19050">
            <a:noFill/>
          </a:ln>
        </p:spPr>
      </p:pic>
    </p:spTree>
    <p:extLst>
      <p:ext uri="{BB962C8B-B14F-4D97-AF65-F5344CB8AC3E}">
        <p14:creationId xmlns:p14="http://schemas.microsoft.com/office/powerpoint/2010/main" val="330381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8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42" presetClass="path" presetSubtype="0" decel="100000" fill="hold" nodeType="withEffect">
                                  <p:stCondLst>
                                    <p:cond delay="800"/>
                                  </p:stCondLst>
                                  <p:childTnLst>
                                    <p:animMotion origin="layout" path="M 2.91667E-6 4.81481E-6 L 2.91667E-6 0.03726 " pathEditMode="relative" rAng="0" ptsTypes="AA">
                                      <p:cBhvr>
                                        <p:cTn id="20" dur="750" spd="-100000" fill="hold"/>
                                        <p:tgtEl>
                                          <p:spTgt spid="24"/>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554482" y="2967383"/>
            <a:ext cx="7083042" cy="92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27448" algn="ctr" defTabSz="895750" fontAlgn="base">
              <a:lnSpc>
                <a:spcPct val="95000"/>
              </a:lnSpc>
              <a:spcBef>
                <a:spcPct val="0"/>
              </a:spcBef>
              <a:spcAft>
                <a:spcPct val="0"/>
              </a:spcAft>
              <a:defRPr/>
            </a:pPr>
            <a:endParaRPr lang="en-US" sz="5293" spc="-100" dirty="0">
              <a:ln w="3175">
                <a:noFill/>
              </a:ln>
              <a:gradFill>
                <a:gsLst>
                  <a:gs pos="0">
                    <a:srgbClr val="FFFFFF"/>
                  </a:gs>
                  <a:gs pos="100000">
                    <a:srgbClr val="FFFFFF"/>
                  </a:gs>
                </a:gsLst>
                <a:lin ang="5400000" scaled="0"/>
              </a:gradFill>
              <a:latin typeface="+mj-lt"/>
              <a:cs typeface="Segoe UI Semilight" panose="020B0402040204020203" pitchFamily="34" charset="0"/>
            </a:endParaRPr>
          </a:p>
        </p:txBody>
      </p:sp>
      <p:sp>
        <p:nvSpPr>
          <p:cNvPr id="2" name="Title 1">
            <a:extLst>
              <a:ext uri="{FF2B5EF4-FFF2-40B4-BE49-F238E27FC236}">
                <a16:creationId xmlns:a16="http://schemas.microsoft.com/office/drawing/2014/main" id="{F6D59466-DBD0-4289-9869-8EBEF5DB5667}"/>
              </a:ext>
            </a:extLst>
          </p:cNvPr>
          <p:cNvSpPr>
            <a:spLocks noGrp="1"/>
          </p:cNvSpPr>
          <p:nvPr>
            <p:ph type="title"/>
          </p:nvPr>
        </p:nvSpPr>
        <p:spPr>
          <a:xfrm>
            <a:off x="390071" y="822258"/>
            <a:ext cx="4569856" cy="2400657"/>
          </a:xfrm>
        </p:spPr>
        <p:txBody>
          <a:bodyPr/>
          <a:lstStyle/>
          <a:p>
            <a:r>
              <a:rPr lang="en-US" spc="-100" dirty="0">
                <a:solidFill>
                  <a:schemeClr val="tx1"/>
                </a:solidFill>
              </a:rPr>
              <a:t>Let Cognitive Services Be Your Application’s Super Power</a:t>
            </a:r>
            <a:br>
              <a:rPr lang="en-US" spc="-100" dirty="0">
                <a:solidFill>
                  <a:schemeClr val="tx1"/>
                </a:solidFill>
              </a:rPr>
            </a:br>
            <a:endParaRPr lang="en-US" dirty="0">
              <a:solidFill>
                <a:schemeClr val="tx1"/>
              </a:solidFill>
            </a:endParaRPr>
          </a:p>
        </p:txBody>
      </p:sp>
      <p:sp>
        <p:nvSpPr>
          <p:cNvPr id="4" name="Text Placeholder 3">
            <a:extLst>
              <a:ext uri="{FF2B5EF4-FFF2-40B4-BE49-F238E27FC236}">
                <a16:creationId xmlns:a16="http://schemas.microsoft.com/office/drawing/2014/main" id="{265E4BF3-A3A3-4585-BB16-4F3F903096DE}"/>
              </a:ext>
            </a:extLst>
          </p:cNvPr>
          <p:cNvSpPr>
            <a:spLocks noGrp="1"/>
          </p:cNvSpPr>
          <p:nvPr>
            <p:ph type="body" sz="quarter" idx="10"/>
          </p:nvPr>
        </p:nvSpPr>
        <p:spPr>
          <a:xfrm>
            <a:off x="584982" y="3535527"/>
            <a:ext cx="4161835" cy="2154130"/>
          </a:xfrm>
        </p:spPr>
        <p:txBody>
          <a:bodyPr/>
          <a:lstStyle/>
          <a:p>
            <a:r>
              <a:rPr lang="en-US" dirty="0"/>
              <a:t>Intelligent</a:t>
            </a:r>
          </a:p>
          <a:p>
            <a:r>
              <a:rPr lang="en-US" dirty="0"/>
              <a:t>Business Ready</a:t>
            </a:r>
          </a:p>
          <a:p>
            <a:r>
              <a:rPr lang="en-US" dirty="0"/>
              <a:t>Easy to Deploy</a:t>
            </a:r>
          </a:p>
          <a:p>
            <a:r>
              <a:rPr lang="en-US" dirty="0"/>
              <a:t>Customizable</a:t>
            </a:r>
          </a:p>
          <a:p>
            <a:r>
              <a:rPr lang="en-US" dirty="0"/>
              <a:t>Combinable</a:t>
            </a:r>
          </a:p>
          <a:p>
            <a:endParaRPr lang="en-US" dirty="0"/>
          </a:p>
        </p:txBody>
      </p:sp>
      <p:pic>
        <p:nvPicPr>
          <p:cNvPr id="10" name="Picture Placeholder 9" descr="A person wearing a pink shirt&#10;&#10;Description generated with very high confidence">
            <a:extLst>
              <a:ext uri="{FF2B5EF4-FFF2-40B4-BE49-F238E27FC236}">
                <a16:creationId xmlns:a16="http://schemas.microsoft.com/office/drawing/2014/main" id="{1B954CDC-08B8-435A-BF05-56ECF61F5755}"/>
              </a:ext>
            </a:extLst>
          </p:cNvPr>
          <p:cNvPicPr>
            <a:picLocks noGrp="1" noChangeAspect="1"/>
          </p:cNvPicPr>
          <p:nvPr>
            <p:ph type="pic" sz="quarter" idx="11"/>
          </p:nvPr>
        </p:nvPicPr>
        <p:blipFill>
          <a:blip r:embed="rId4"/>
          <a:srcRect l="14221" r="14221"/>
          <a:stretch>
            <a:fillRect/>
          </a:stretch>
        </p:blipFill>
        <p:spPr/>
      </p:pic>
    </p:spTree>
    <p:custDataLst>
      <p:tags r:id="rId1"/>
    </p:custDataLst>
    <p:extLst>
      <p:ext uri="{BB962C8B-B14F-4D97-AF65-F5344CB8AC3E}">
        <p14:creationId xmlns:p14="http://schemas.microsoft.com/office/powerpoint/2010/main" val="83317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4"/>
          <a:srcRect t="31789" b="27258"/>
          <a:stretch/>
        </p:blipFill>
        <p:spPr>
          <a:xfrm>
            <a:off x="866" y="0"/>
            <a:ext cx="12190271" cy="3353212"/>
          </a:xfrm>
          <a:prstGeom prst="rect">
            <a:avLst/>
          </a:prstGeom>
        </p:spPr>
      </p:pic>
      <p:sp>
        <p:nvSpPr>
          <p:cNvPr id="39" name="Rectangle 38"/>
          <p:cNvSpPr/>
          <p:nvPr/>
        </p:nvSpPr>
        <p:spPr bwMode="auto">
          <a:xfrm>
            <a:off x="866" y="0"/>
            <a:ext cx="8190613"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chemeClr val="accent3"/>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accent2"/>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chemeClr val="accent1"/>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2400"/>
              <a:t>www.microsoft.com/cognitive</a:t>
            </a: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find the right framework for your app</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Build</a:t>
                </a:r>
              </a:p>
            </p:txBody>
          </p:sp>
        </p:grpSp>
      </p:grpSp>
    </p:spTree>
    <p:custDataLst>
      <p:tags r:id="rId1"/>
    </p:custDataLst>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995A9B-8141-47DC-A726-CE0C935546F4}"/>
              </a:ext>
            </a:extLst>
          </p:cNvPr>
          <p:cNvSpPr/>
          <p:nvPr/>
        </p:nvSpPr>
        <p:spPr bwMode="auto">
          <a:xfrm>
            <a:off x="8744782" y="2720235"/>
            <a:ext cx="2089302" cy="1651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Language</a:t>
            </a:r>
          </a:p>
        </p:txBody>
      </p:sp>
      <p:sp>
        <p:nvSpPr>
          <p:cNvPr id="13" name="Plus Sign 12">
            <a:extLst>
              <a:ext uri="{FF2B5EF4-FFF2-40B4-BE49-F238E27FC236}">
                <a16:creationId xmlns:a16="http://schemas.microsoft.com/office/drawing/2014/main" id="{35B59818-5012-4AAD-909A-4CFD4C8BAC0E}"/>
              </a:ext>
            </a:extLst>
          </p:cNvPr>
          <p:cNvSpPr/>
          <p:nvPr/>
        </p:nvSpPr>
        <p:spPr bwMode="auto">
          <a:xfrm>
            <a:off x="7302327" y="2964483"/>
            <a:ext cx="1174268" cy="1163012"/>
          </a:xfrm>
          <a:prstGeom prst="mathPlus">
            <a:avLst>
              <a:gd name="adj1" fmla="val 165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4">
            <a:extLst>
              <a:ext uri="{FF2B5EF4-FFF2-40B4-BE49-F238E27FC236}">
                <a16:creationId xmlns:a16="http://schemas.microsoft.com/office/drawing/2014/main" id="{99B3E911-250C-4C12-BCA2-FD0098E2BEEC}"/>
              </a:ext>
            </a:extLst>
          </p:cNvPr>
          <p:cNvGrpSpPr>
            <a:grpSpLocks noChangeAspect="1"/>
          </p:cNvGrpSpPr>
          <p:nvPr/>
        </p:nvGrpSpPr>
        <p:grpSpPr bwMode="auto">
          <a:xfrm>
            <a:off x="1985746" y="2554941"/>
            <a:ext cx="2790895" cy="1982094"/>
            <a:chOff x="3794" y="2083"/>
            <a:chExt cx="245" cy="174"/>
          </a:xfrm>
        </p:grpSpPr>
        <p:sp>
          <p:nvSpPr>
            <p:cNvPr id="18" name="Rectangle 17">
              <a:extLst>
                <a:ext uri="{FF2B5EF4-FFF2-40B4-BE49-F238E27FC236}">
                  <a16:creationId xmlns:a16="http://schemas.microsoft.com/office/drawing/2014/main" id="{C326CAF8-18D7-4C53-BE7D-3D3DCB1AE0DB}"/>
                </a:ext>
              </a:extLst>
            </p:cNvPr>
            <p:cNvSpPr>
              <a:spLocks noChangeArrowheads="1"/>
            </p:cNvSpPr>
            <p:nvPr/>
          </p:nvSpPr>
          <p:spPr bwMode="auto">
            <a:xfrm>
              <a:off x="3794" y="2083"/>
              <a:ext cx="245" cy="138"/>
            </a:xfrm>
            <a:prstGeom prst="rect">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Line 7">
              <a:extLst>
                <a:ext uri="{FF2B5EF4-FFF2-40B4-BE49-F238E27FC236}">
                  <a16:creationId xmlns:a16="http://schemas.microsoft.com/office/drawing/2014/main" id="{FB3F7626-A1F0-4CEE-AF27-9470DC5610B3}"/>
                </a:ext>
              </a:extLst>
            </p:cNvPr>
            <p:cNvSpPr>
              <a:spLocks noChangeShapeType="1"/>
            </p:cNvSpPr>
            <p:nvPr/>
          </p:nvSpPr>
          <p:spPr bwMode="auto">
            <a:xfrm>
              <a:off x="3916" y="2221"/>
              <a:ext cx="0" cy="36"/>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Line 8">
              <a:extLst>
                <a:ext uri="{FF2B5EF4-FFF2-40B4-BE49-F238E27FC236}">
                  <a16:creationId xmlns:a16="http://schemas.microsoft.com/office/drawing/2014/main" id="{9107324A-452E-4401-AC09-50E816910592}"/>
                </a:ext>
              </a:extLst>
            </p:cNvPr>
            <p:cNvSpPr>
              <a:spLocks noChangeShapeType="1"/>
            </p:cNvSpPr>
            <p:nvPr/>
          </p:nvSpPr>
          <p:spPr bwMode="auto">
            <a:xfrm>
              <a:off x="3874" y="2257"/>
              <a:ext cx="86" cy="0"/>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55824418-AB55-426F-A5F9-A88CD7A32C28}"/>
              </a:ext>
            </a:extLst>
          </p:cNvPr>
          <p:cNvGrpSpPr/>
          <p:nvPr/>
        </p:nvGrpSpPr>
        <p:grpSpPr>
          <a:xfrm>
            <a:off x="2675837" y="2804116"/>
            <a:ext cx="1410714" cy="1071160"/>
            <a:chOff x="1795270" y="2978929"/>
            <a:chExt cx="1292874" cy="981684"/>
          </a:xfrm>
        </p:grpSpPr>
        <p:grpSp>
          <p:nvGrpSpPr>
            <p:cNvPr id="22" name="Group 21">
              <a:extLst>
                <a:ext uri="{FF2B5EF4-FFF2-40B4-BE49-F238E27FC236}">
                  <a16:creationId xmlns:a16="http://schemas.microsoft.com/office/drawing/2014/main" id="{38C22A61-F10C-4FE7-9BBA-B0E9B550A28A}"/>
                </a:ext>
              </a:extLst>
            </p:cNvPr>
            <p:cNvGrpSpPr/>
            <p:nvPr/>
          </p:nvGrpSpPr>
          <p:grpSpPr>
            <a:xfrm flipH="1">
              <a:off x="1795270" y="2978929"/>
              <a:ext cx="1292874" cy="981684"/>
              <a:chOff x="1950552" y="1575258"/>
              <a:chExt cx="467685" cy="355115"/>
            </a:xfrm>
          </p:grpSpPr>
          <p:grpSp>
            <p:nvGrpSpPr>
              <p:cNvPr id="26" name="Group 25">
                <a:extLst>
                  <a:ext uri="{FF2B5EF4-FFF2-40B4-BE49-F238E27FC236}">
                    <a16:creationId xmlns:a16="http://schemas.microsoft.com/office/drawing/2014/main" id="{3D644758-437A-4FC1-A9EA-FA73A4C234EC}"/>
                  </a:ext>
                </a:extLst>
              </p:cNvPr>
              <p:cNvGrpSpPr/>
              <p:nvPr/>
            </p:nvGrpSpPr>
            <p:grpSpPr>
              <a:xfrm>
                <a:off x="1950552" y="1575258"/>
                <a:ext cx="467685" cy="355115"/>
                <a:chOff x="1950552" y="1575258"/>
                <a:chExt cx="467685" cy="355115"/>
              </a:xfrm>
            </p:grpSpPr>
            <p:sp>
              <p:nvSpPr>
                <p:cNvPr id="31" name="Rectangle 9">
                  <a:extLst>
                    <a:ext uri="{FF2B5EF4-FFF2-40B4-BE49-F238E27FC236}">
                      <a16:creationId xmlns:a16="http://schemas.microsoft.com/office/drawing/2014/main" id="{B7D958AE-7548-4171-87C6-72BE57A9BB55}"/>
                    </a:ext>
                  </a:extLst>
                </p:cNvPr>
                <p:cNvSpPr>
                  <a:spLocks noChangeArrowheads="1"/>
                </p:cNvSpPr>
                <p:nvPr/>
              </p:nvSpPr>
              <p:spPr bwMode="auto">
                <a:xfrm>
                  <a:off x="1950552" y="1575258"/>
                  <a:ext cx="467685" cy="355115"/>
                </a:xfrm>
                <a:prstGeom prst="rect">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2" name="Line 10">
                  <a:extLst>
                    <a:ext uri="{FF2B5EF4-FFF2-40B4-BE49-F238E27FC236}">
                      <a16:creationId xmlns:a16="http://schemas.microsoft.com/office/drawing/2014/main" id="{2128A881-57C0-4468-B991-AAA06B9A9405}"/>
                    </a:ext>
                  </a:extLst>
                </p:cNvPr>
                <p:cNvSpPr>
                  <a:spLocks noChangeShapeType="1"/>
                </p:cNvSpPr>
                <p:nvPr/>
              </p:nvSpPr>
              <p:spPr bwMode="auto">
                <a:xfrm flipH="1">
                  <a:off x="1950552" y="1647026"/>
                  <a:ext cx="467685" cy="0"/>
                </a:xfrm>
                <a:prstGeom prst="line">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32679AB-87F1-4C81-81BC-8D46333E8149}"/>
                  </a:ext>
                </a:extLst>
              </p:cNvPr>
              <p:cNvGrpSpPr/>
              <p:nvPr/>
            </p:nvGrpSpPr>
            <p:grpSpPr>
              <a:xfrm>
                <a:off x="2287367" y="1599181"/>
                <a:ext cx="95690" cy="23923"/>
                <a:chOff x="2287367" y="1599181"/>
                <a:chExt cx="95690" cy="23923"/>
              </a:xfrm>
            </p:grpSpPr>
            <p:sp>
              <p:nvSpPr>
                <p:cNvPr id="28" name="Oval 11">
                  <a:extLst>
                    <a:ext uri="{FF2B5EF4-FFF2-40B4-BE49-F238E27FC236}">
                      <a16:creationId xmlns:a16="http://schemas.microsoft.com/office/drawing/2014/main" id="{175134D2-DE50-451B-A802-63568ABC43CD}"/>
                    </a:ext>
                  </a:extLst>
                </p:cNvPr>
                <p:cNvSpPr>
                  <a:spLocks noChangeArrowheads="1"/>
                </p:cNvSpPr>
                <p:nvPr/>
              </p:nvSpPr>
              <p:spPr bwMode="auto">
                <a:xfrm>
                  <a:off x="228736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Oval 12">
                  <a:extLst>
                    <a:ext uri="{FF2B5EF4-FFF2-40B4-BE49-F238E27FC236}">
                      <a16:creationId xmlns:a16="http://schemas.microsoft.com/office/drawing/2014/main" id="{49AFB883-812C-4480-9566-C8BA8898D637}"/>
                    </a:ext>
                  </a:extLst>
                </p:cNvPr>
                <p:cNvSpPr>
                  <a:spLocks noChangeArrowheads="1"/>
                </p:cNvSpPr>
                <p:nvPr/>
              </p:nvSpPr>
              <p:spPr bwMode="auto">
                <a:xfrm>
                  <a:off x="232254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Oval 13">
                  <a:extLst>
                    <a:ext uri="{FF2B5EF4-FFF2-40B4-BE49-F238E27FC236}">
                      <a16:creationId xmlns:a16="http://schemas.microsoft.com/office/drawing/2014/main" id="{362CF66D-8D49-47A7-AD91-1D845AA98CAB}"/>
                    </a:ext>
                  </a:extLst>
                </p:cNvPr>
                <p:cNvSpPr>
                  <a:spLocks noChangeArrowheads="1"/>
                </p:cNvSpPr>
                <p:nvPr/>
              </p:nvSpPr>
              <p:spPr bwMode="auto">
                <a:xfrm>
                  <a:off x="2359134"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cxnSp>
          <p:nvCxnSpPr>
            <p:cNvPr id="23" name="Straight Connector 22">
              <a:extLst>
                <a:ext uri="{FF2B5EF4-FFF2-40B4-BE49-F238E27FC236}">
                  <a16:creationId xmlns:a16="http://schemas.microsoft.com/office/drawing/2014/main" id="{85EF6702-B61E-42C9-A3B3-B27BAA81A103}"/>
                </a:ext>
              </a:extLst>
            </p:cNvPr>
            <p:cNvCxnSpPr/>
            <p:nvPr/>
          </p:nvCxnSpPr>
          <p:spPr>
            <a:xfrm>
              <a:off x="1993664" y="3361765"/>
              <a:ext cx="438474"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D14ACD-68EC-4292-B470-490ABB6469D4}"/>
                </a:ext>
              </a:extLst>
            </p:cNvPr>
            <p:cNvCxnSpPr>
              <a:cxnSpLocks/>
            </p:cNvCxnSpPr>
            <p:nvPr/>
          </p:nvCxnSpPr>
          <p:spPr>
            <a:xfrm>
              <a:off x="1993664" y="3545542"/>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96BED6-C769-4BCD-85BD-2FA9501B44CC}"/>
                </a:ext>
              </a:extLst>
            </p:cNvPr>
            <p:cNvCxnSpPr>
              <a:cxnSpLocks/>
            </p:cNvCxnSpPr>
            <p:nvPr/>
          </p:nvCxnSpPr>
          <p:spPr>
            <a:xfrm>
              <a:off x="1993664" y="3729318"/>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702D37A-5A22-4E30-866B-177E38C38EBC}"/>
              </a:ext>
            </a:extLst>
          </p:cNvPr>
          <p:cNvGrpSpPr/>
          <p:nvPr/>
        </p:nvGrpSpPr>
        <p:grpSpPr>
          <a:xfrm>
            <a:off x="5507646" y="2567465"/>
            <a:ext cx="1176708" cy="1957046"/>
            <a:chOff x="4854834" y="2681759"/>
            <a:chExt cx="1078415" cy="1793570"/>
          </a:xfrm>
        </p:grpSpPr>
        <p:sp>
          <p:nvSpPr>
            <p:cNvPr id="34" name="Freeform 5">
              <a:extLst>
                <a:ext uri="{FF2B5EF4-FFF2-40B4-BE49-F238E27FC236}">
                  <a16:creationId xmlns:a16="http://schemas.microsoft.com/office/drawing/2014/main" id="{D9A4AD6F-A38F-4CD9-9669-98B431D22916}"/>
                </a:ext>
              </a:extLst>
            </p:cNvPr>
            <p:cNvSpPr>
              <a:spLocks noEditPoints="1"/>
            </p:cNvSpPr>
            <p:nvPr/>
          </p:nvSpPr>
          <p:spPr bwMode="auto">
            <a:xfrm>
              <a:off x="4854834" y="2681759"/>
              <a:ext cx="1078415" cy="1793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a:solidFill>
                <a:schemeClr val="tx1">
                  <a:lumMod val="50000"/>
                  <a:lumOff val="50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9B2239F7-7532-4AFC-87D8-23FF6A261275}"/>
                </a:ext>
              </a:extLst>
            </p:cNvPr>
            <p:cNvGrpSpPr/>
            <p:nvPr/>
          </p:nvGrpSpPr>
          <p:grpSpPr>
            <a:xfrm>
              <a:off x="5002459" y="2868706"/>
              <a:ext cx="783165" cy="209422"/>
              <a:chOff x="5011271" y="2868706"/>
              <a:chExt cx="783165" cy="209422"/>
            </a:xfrm>
          </p:grpSpPr>
          <p:sp>
            <p:nvSpPr>
              <p:cNvPr id="44" name="Rectangle 43">
                <a:extLst>
                  <a:ext uri="{FF2B5EF4-FFF2-40B4-BE49-F238E27FC236}">
                    <a16:creationId xmlns:a16="http://schemas.microsoft.com/office/drawing/2014/main" id="{24838113-0C73-406A-8019-56F6210B935C}"/>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D3606404-5DD9-4F0E-8E4F-76042BA19A57}"/>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027C107A-58FD-4F35-A651-2D260DF833CF}"/>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A6E3AFAA-65FD-4777-95CB-B9B9FB6A5AB3}"/>
                </a:ext>
              </a:extLst>
            </p:cNvPr>
            <p:cNvGrpSpPr/>
            <p:nvPr/>
          </p:nvGrpSpPr>
          <p:grpSpPr>
            <a:xfrm>
              <a:off x="5002459" y="3207124"/>
              <a:ext cx="783165" cy="209422"/>
              <a:chOff x="5011271" y="2868706"/>
              <a:chExt cx="783165" cy="209422"/>
            </a:xfrm>
          </p:grpSpPr>
          <p:sp>
            <p:nvSpPr>
              <p:cNvPr id="41" name="Rectangle 40">
                <a:extLst>
                  <a:ext uri="{FF2B5EF4-FFF2-40B4-BE49-F238E27FC236}">
                    <a16:creationId xmlns:a16="http://schemas.microsoft.com/office/drawing/2014/main" id="{C3CF15E0-8512-4C0F-91D3-76C446C0E11B}"/>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C58FFBC9-6745-47FC-B0C9-2A5C4468E296}"/>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D492567-B13C-41E1-AACA-E9C87F1A2AF9}"/>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5B9B94A-9F3B-4C49-93F9-162F9A660E99}"/>
                </a:ext>
              </a:extLst>
            </p:cNvPr>
            <p:cNvGrpSpPr/>
            <p:nvPr/>
          </p:nvGrpSpPr>
          <p:grpSpPr>
            <a:xfrm>
              <a:off x="5002459" y="3545542"/>
              <a:ext cx="783165" cy="209422"/>
              <a:chOff x="5011271" y="2868706"/>
              <a:chExt cx="783165" cy="209422"/>
            </a:xfrm>
          </p:grpSpPr>
          <p:sp>
            <p:nvSpPr>
              <p:cNvPr id="38" name="Rectangle 37">
                <a:extLst>
                  <a:ext uri="{FF2B5EF4-FFF2-40B4-BE49-F238E27FC236}">
                    <a16:creationId xmlns:a16="http://schemas.microsoft.com/office/drawing/2014/main" id="{BD5D3D23-859C-433C-895F-F035DDC30A92}"/>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697D9BC5-0C5F-4878-A08E-F3956C2153AC}"/>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F58CDEAC-CCDB-4E6D-B352-8726A3219BFE}"/>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7" name="Straight Connector 46">
            <a:extLst>
              <a:ext uri="{FF2B5EF4-FFF2-40B4-BE49-F238E27FC236}">
                <a16:creationId xmlns:a16="http://schemas.microsoft.com/office/drawing/2014/main" id="{EA1C97CB-AE74-41D1-A1BE-C823676CBCAF}"/>
              </a:ext>
            </a:extLst>
          </p:cNvPr>
          <p:cNvCxnSpPr>
            <a:cxnSpLocks/>
          </p:cNvCxnSpPr>
          <p:nvPr/>
        </p:nvCxnSpPr>
        <p:spPr>
          <a:xfrm>
            <a:off x="1789467" y="4795894"/>
            <a:ext cx="5247973" cy="0"/>
          </a:xfrm>
          <a:prstGeom prst="line">
            <a:avLst/>
          </a:prstGeom>
          <a:ln w="63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B948E3A-9967-4853-8DED-3F044806CD6D}"/>
              </a:ext>
            </a:extLst>
          </p:cNvPr>
          <p:cNvSpPr/>
          <p:nvPr/>
        </p:nvSpPr>
        <p:spPr bwMode="auto">
          <a:xfrm>
            <a:off x="1258108" y="4692010"/>
            <a:ext cx="2112645"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26A256C0-17AA-4D8D-859E-10B23BFB010B}"/>
              </a:ext>
            </a:extLst>
          </p:cNvPr>
          <p:cNvSpPr/>
          <p:nvPr/>
        </p:nvSpPr>
        <p:spPr bwMode="auto">
          <a:xfrm rot="10800000">
            <a:off x="5668726" y="4569123"/>
            <a:ext cx="2311450"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0246D11F-B45A-472C-917D-48863AFC2F7F}"/>
              </a:ext>
            </a:extLst>
          </p:cNvPr>
          <p:cNvSpPr/>
          <p:nvPr/>
        </p:nvSpPr>
        <p:spPr bwMode="auto">
          <a:xfrm>
            <a:off x="4006698" y="4800261"/>
            <a:ext cx="2089302" cy="326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1600" b="0" i="0" u="none" strike="noStrike" kern="0" cap="none" spc="0" normalizeH="0" baseline="0" noProof="0">
                <a:ln>
                  <a:noFill/>
                </a:ln>
                <a:solidFill>
                  <a:srgbClr val="FFFFFF">
                    <a:lumMod val="50000"/>
                  </a:srgbClr>
                </a:solidFill>
                <a:effectLst/>
                <a:uLnTx/>
                <a:uFillTx/>
                <a:latin typeface="Segoe UI Semibold"/>
                <a:ea typeface="+mn-ea"/>
                <a:cs typeface="Segoe UI Semilight" panose="020B0402040204020203" pitchFamily="34" charset="0"/>
              </a:rPr>
              <a:t>Your Apps</a:t>
            </a:r>
          </a:p>
        </p:txBody>
      </p:sp>
      <p:sp>
        <p:nvSpPr>
          <p:cNvPr id="51" name="Title 2">
            <a:extLst>
              <a:ext uri="{FF2B5EF4-FFF2-40B4-BE49-F238E27FC236}">
                <a16:creationId xmlns:a16="http://schemas.microsoft.com/office/drawing/2014/main" id="{6E37691C-DF25-4D46-A2DE-89E3505598C1}"/>
              </a:ext>
            </a:extLst>
          </p:cNvPr>
          <p:cNvSpPr txBox="1">
            <a:spLocks/>
          </p:cNvSpPr>
          <p:nvPr/>
        </p:nvSpPr>
        <p:spPr>
          <a:xfrm>
            <a:off x="515619" y="5619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rPr>
              <a:t>Building AI apps &amp; agents</a:t>
            </a:r>
            <a:endParaRPr kumimoji="0" lang="en-US" sz="1800" b="1" i="0" u="none" strike="noStrike" kern="1200" cap="none" spc="-49" normalizeH="0" baseline="0" noProof="0" dirty="0">
              <a:ln w="3175">
                <a:noFill/>
              </a:ln>
              <a:gradFill>
                <a:gsLst>
                  <a:gs pos="1250">
                    <a:srgbClr val="0078D4"/>
                  </a:gs>
                  <a:gs pos="100000">
                    <a:srgbClr val="0078D4"/>
                  </a:gs>
                </a:gsLst>
                <a:lin ang="5400000" scaled="0"/>
              </a:gradFill>
              <a:effectLst/>
              <a:uLnTx/>
              <a:uFillTx/>
              <a:latin typeface="Segoe UI Semibold"/>
              <a:ea typeface="+mn-ea"/>
              <a:cs typeface="Segoe UI Light" panose="020B0502040204020203" pitchFamily="34" charset="0"/>
            </a:endParaRPr>
          </a:p>
        </p:txBody>
      </p:sp>
    </p:spTree>
    <p:extLst>
      <p:ext uri="{BB962C8B-B14F-4D97-AF65-F5344CB8AC3E}">
        <p14:creationId xmlns:p14="http://schemas.microsoft.com/office/powerpoint/2010/main" val="237494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48" grpId="0" animBg="1"/>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2534625"/>
            <a:ext cx="3888310" cy="997196"/>
          </a:xfrm>
        </p:spPr>
        <p:txBody>
          <a:bodyPr/>
          <a:lstStyle/>
          <a:p>
            <a:r>
              <a:rPr lang="en-US"/>
              <a:t>Intelligent Apps</a:t>
            </a:r>
            <a:br>
              <a:rPr lang="en-US"/>
            </a:br>
            <a:r>
              <a:rPr lang="en-US"/>
              <a:t>&amp; Agents Demo</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p:txBody>
          <a:bodyPr/>
          <a:lstStyle/>
          <a:p>
            <a:r>
              <a:rPr lang="en-IN"/>
              <a:t>Litware</a:t>
            </a:r>
            <a:endParaRPr lang="en-US"/>
          </a:p>
        </p:txBody>
      </p:sp>
      <p:grpSp>
        <p:nvGrpSpPr>
          <p:cNvPr id="6" name="Group 5">
            <a:extLst>
              <a:ext uri="{FF2B5EF4-FFF2-40B4-BE49-F238E27FC236}">
                <a16:creationId xmlns:a16="http://schemas.microsoft.com/office/drawing/2014/main" id="{8FB06C6D-C600-4568-AA20-B303249E946A}"/>
              </a:ext>
            </a:extLst>
          </p:cNvPr>
          <p:cNvGrpSpPr/>
          <p:nvPr/>
        </p:nvGrpSpPr>
        <p:grpSpPr>
          <a:xfrm>
            <a:off x="5207423" y="1558834"/>
            <a:ext cx="5808962" cy="3752260"/>
            <a:chOff x="5726761" y="1677725"/>
            <a:chExt cx="5440846" cy="3514478"/>
          </a:xfrm>
        </p:grpSpPr>
        <p:sp>
          <p:nvSpPr>
            <p:cNvPr id="5" name="Rectangle: Rounded Corners 4">
              <a:extLst>
                <a:ext uri="{FF2B5EF4-FFF2-40B4-BE49-F238E27FC236}">
                  <a16:creationId xmlns:a16="http://schemas.microsoft.com/office/drawing/2014/main" id="{42641BF5-BF7C-47E2-B023-B8CBBDB98BE2}"/>
                </a:ext>
              </a:extLst>
            </p:cNvPr>
            <p:cNvSpPr/>
            <p:nvPr/>
          </p:nvSpPr>
          <p:spPr bwMode="auto">
            <a:xfrm>
              <a:off x="5726761" y="1677725"/>
              <a:ext cx="5440846" cy="3514478"/>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10AB25EE-913B-4A14-9680-06A5442CF120}"/>
                </a:ext>
              </a:extLst>
            </p:cNvPr>
            <p:cNvPicPr>
              <a:picLocks noChangeAspect="1"/>
            </p:cNvPicPr>
            <p:nvPr/>
          </p:nvPicPr>
          <p:blipFill rotWithShape="1">
            <a:blip r:embed="rId4"/>
            <a:srcRect l="19214" t="13814" r="19214" b="17062"/>
            <a:stretch/>
          </p:blipFill>
          <p:spPr>
            <a:xfrm>
              <a:off x="5927697" y="1844704"/>
              <a:ext cx="5038974" cy="3180520"/>
            </a:xfrm>
            <a:prstGeom prst="rect">
              <a:avLst/>
            </a:prstGeom>
            <a:effectLst/>
          </p:spPr>
        </p:pic>
      </p:grpSp>
    </p:spTree>
    <p:custDataLst>
      <p:tags r:id="rId1"/>
    </p:custDataLst>
    <p:extLst>
      <p:ext uri="{BB962C8B-B14F-4D97-AF65-F5344CB8AC3E}">
        <p14:creationId xmlns:p14="http://schemas.microsoft.com/office/powerpoint/2010/main" val="271969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63" presetClass="path" presetSubtype="0" decel="100000" fill="hold" nodeType="withEffect">
                                  <p:stCondLst>
                                    <p:cond delay="0"/>
                                  </p:stCondLst>
                                  <p:childTnLst>
                                    <p:animMotion origin="layout" path="M -4.375E-6 4.07407E-6 L -0.00052 0.07106 " pathEditMode="relative" rAng="0" ptsTypes="AA">
                                      <p:cBhvr>
                                        <p:cTn id="9" dur="500" spd="-100000" fill="hold"/>
                                        <p:tgtEl>
                                          <p:spTgt spid="6"/>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78EC42A2-FA67-4286-8232-7D1ACECFA551}"/>
              </a:ext>
            </a:extLst>
          </p:cNvPr>
          <p:cNvSpPr/>
          <p:nvPr/>
        </p:nvSpPr>
        <p:spPr bwMode="auto">
          <a:xfrm>
            <a:off x="4025473" y="1419182"/>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a:ln>
                  <a:noFill/>
                </a:ln>
                <a:solidFill>
                  <a:srgbClr val="0078D4"/>
                </a:solidFill>
                <a:effectLst/>
                <a:uLnTx/>
                <a:uFillTx/>
                <a:latin typeface="Segoe UI Semibold"/>
                <a:ea typeface="Segoe UI" pitchFamily="34" charset="0"/>
                <a:cs typeface="Segoe UI" pitchFamily="34" charset="0"/>
              </a:rPr>
              <a:t>AI</a:t>
            </a:r>
          </a:p>
        </p:txBody>
      </p:sp>
      <p:sp>
        <p:nvSpPr>
          <p:cNvPr id="120" name="Rectangle 119">
            <a:extLst>
              <a:ext uri="{FF2B5EF4-FFF2-40B4-BE49-F238E27FC236}">
                <a16:creationId xmlns:a16="http://schemas.microsoft.com/office/drawing/2014/main" id="{DCFACF76-675D-4AA9-BD05-1995A89266B5}"/>
              </a:ext>
            </a:extLst>
          </p:cNvPr>
          <p:cNvSpPr/>
          <p:nvPr/>
        </p:nvSpPr>
        <p:spPr bwMode="auto">
          <a:xfrm>
            <a:off x="7597195" y="1419586"/>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a:ln>
                  <a:noFill/>
                </a:ln>
                <a:solidFill>
                  <a:srgbClr val="0078D4"/>
                </a:solidFill>
                <a:effectLst/>
                <a:uLnTx/>
                <a:uFillTx/>
                <a:latin typeface="Segoe UI Semibold"/>
                <a:ea typeface="Segoe UI" pitchFamily="34" charset="0"/>
                <a:cs typeface="Segoe UI" pitchFamily="34" charset="0"/>
              </a:rPr>
              <a:t>Apps</a:t>
            </a:r>
          </a:p>
        </p:txBody>
      </p:sp>
      <p:sp>
        <p:nvSpPr>
          <p:cNvPr id="118" name="Rectangle 117">
            <a:extLst>
              <a:ext uri="{FF2B5EF4-FFF2-40B4-BE49-F238E27FC236}">
                <a16:creationId xmlns:a16="http://schemas.microsoft.com/office/drawing/2014/main" id="{BC30A376-7CA7-4EF0-B1E7-624D31500251}"/>
              </a:ext>
            </a:extLst>
          </p:cNvPr>
          <p:cNvSpPr/>
          <p:nvPr/>
        </p:nvSpPr>
        <p:spPr bwMode="auto">
          <a:xfrm>
            <a:off x="453752" y="1419586"/>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a:ln>
                  <a:noFill/>
                </a:ln>
                <a:solidFill>
                  <a:srgbClr val="0078D4"/>
                </a:solidFill>
                <a:effectLst/>
                <a:uLnTx/>
                <a:uFillTx/>
                <a:latin typeface="Segoe UI Semibold"/>
                <a:ea typeface="Segoe UI" pitchFamily="34" charset="0"/>
                <a:cs typeface="Segoe UI" pitchFamily="34" charset="0"/>
              </a:rPr>
              <a:t>Data</a:t>
            </a:r>
          </a:p>
        </p:txBody>
      </p:sp>
      <p:pic>
        <p:nvPicPr>
          <p:cNvPr id="54" name="Shape 215">
            <a:extLst>
              <a:ext uri="{FF2B5EF4-FFF2-40B4-BE49-F238E27FC236}">
                <a16:creationId xmlns:a16="http://schemas.microsoft.com/office/drawing/2014/main" id="{557C3610-03C0-4FF0-B787-B7BFC3EF46A1}"/>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842865" y="2180191"/>
            <a:ext cx="617622" cy="617622"/>
          </a:xfrm>
          <a:prstGeom prst="rect">
            <a:avLst/>
          </a:prstGeom>
          <a:noFill/>
          <a:ln>
            <a:noFill/>
          </a:ln>
        </p:spPr>
      </p:pic>
      <p:sp>
        <p:nvSpPr>
          <p:cNvPr id="55" name="Shape 216">
            <a:extLst>
              <a:ext uri="{FF2B5EF4-FFF2-40B4-BE49-F238E27FC236}">
                <a16:creationId xmlns:a16="http://schemas.microsoft.com/office/drawing/2014/main" id="{229AB217-C537-4729-B88F-138DE974D00E}"/>
              </a:ext>
            </a:extLst>
          </p:cNvPr>
          <p:cNvSpPr txBox="1"/>
          <p:nvPr/>
        </p:nvSpPr>
        <p:spPr>
          <a:xfrm>
            <a:off x="8427359" y="2903395"/>
            <a:ext cx="1448632" cy="276999"/>
          </a:xfrm>
          <a:prstGeom prst="rect">
            <a:avLst/>
          </a:prstGeom>
          <a:noFill/>
          <a:ln>
            <a:noFill/>
          </a:ln>
        </p:spPr>
        <p:txBody>
          <a:bodyPr wrap="square"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666666"/>
                </a:solidFill>
                <a:effectLst/>
                <a:uLnTx/>
                <a:uFillTx/>
                <a:latin typeface="Segoe UI Semibold"/>
                <a:ea typeface="+mn-ea"/>
                <a:cs typeface="Arial"/>
                <a:sym typeface="Arial"/>
              </a:rPr>
              <a:t>Azure App Service</a:t>
            </a:r>
            <a:endParaRPr kumimoji="0" lang="en" sz="1200" b="1" i="0" u="none" strike="noStrike" kern="0" cap="none" spc="0" normalizeH="0" baseline="0" noProof="0">
              <a:ln>
                <a:noFill/>
              </a:ln>
              <a:solidFill>
                <a:srgbClr val="666666"/>
              </a:solidFill>
              <a:effectLst/>
              <a:uLnTx/>
              <a:uFillTx/>
              <a:latin typeface="Segoe UI Semibold"/>
              <a:ea typeface="+mn-ea"/>
              <a:cs typeface="Arial"/>
              <a:sym typeface="Arial"/>
            </a:endParaRPr>
          </a:p>
        </p:txBody>
      </p:sp>
      <p:sp>
        <p:nvSpPr>
          <p:cNvPr id="68" name="Shape 236">
            <a:extLst>
              <a:ext uri="{FF2B5EF4-FFF2-40B4-BE49-F238E27FC236}">
                <a16:creationId xmlns:a16="http://schemas.microsoft.com/office/drawing/2014/main" id="{06F6BD34-1A87-4D7E-B89A-8B7B053FD548}"/>
              </a:ext>
            </a:extLst>
          </p:cNvPr>
          <p:cNvSpPr txBox="1"/>
          <p:nvPr/>
        </p:nvSpPr>
        <p:spPr>
          <a:xfrm>
            <a:off x="4558938" y="3427355"/>
            <a:ext cx="2042029" cy="276999"/>
          </a:xfrm>
          <a:prstGeom prst="rect">
            <a:avLst/>
          </a:prstGeom>
          <a:noFill/>
          <a:ln>
            <a:noFill/>
          </a:ln>
        </p:spPr>
        <p:txBody>
          <a:bodyPr wrap="square" lIns="91440" tIns="45720" rIns="91440" bIns="4572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rPr>
              <a:t>Cognitive Services</a:t>
            </a:r>
            <a:endParaRPr kumimoji="0" lang="en"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endParaRPr>
          </a:p>
        </p:txBody>
      </p:sp>
      <p:pic>
        <p:nvPicPr>
          <p:cNvPr id="74" name="Shape 269">
            <a:extLst>
              <a:ext uri="{FF2B5EF4-FFF2-40B4-BE49-F238E27FC236}">
                <a16:creationId xmlns:a16="http://schemas.microsoft.com/office/drawing/2014/main" id="{86C8BD0A-86B4-49DD-8FF0-71CD8568CD75}"/>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746147" y="5454343"/>
            <a:ext cx="524172" cy="524170"/>
          </a:xfrm>
          <a:prstGeom prst="rect">
            <a:avLst/>
          </a:prstGeom>
          <a:noFill/>
          <a:ln>
            <a:noFill/>
          </a:ln>
        </p:spPr>
      </p:pic>
      <p:sp>
        <p:nvSpPr>
          <p:cNvPr id="75" name="Shape 270">
            <a:extLst>
              <a:ext uri="{FF2B5EF4-FFF2-40B4-BE49-F238E27FC236}">
                <a16:creationId xmlns:a16="http://schemas.microsoft.com/office/drawing/2014/main" id="{84533E98-C535-4B87-96D0-F509ECE62D27}"/>
              </a:ext>
            </a:extLst>
          </p:cNvPr>
          <p:cNvSpPr txBox="1"/>
          <p:nvPr/>
        </p:nvSpPr>
        <p:spPr>
          <a:xfrm>
            <a:off x="1575632" y="6081299"/>
            <a:ext cx="865201" cy="461665"/>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66666"/>
                </a:solidFill>
                <a:effectLst/>
                <a:uLnTx/>
                <a:uFillTx/>
                <a:latin typeface="Segoe UI Semibold"/>
                <a:ea typeface="+mn-ea"/>
                <a:cs typeface="Arial"/>
                <a:sym typeface="Arial"/>
              </a:rPr>
              <a:t>Azure </a:t>
            </a:r>
            <a:r>
              <a:rPr kumimoji="0" lang="en" sz="1200" b="1" i="0" u="none" strike="noStrike" kern="0" cap="none" spc="0" normalizeH="0" baseline="0" noProof="0" dirty="0">
                <a:ln>
                  <a:noFill/>
                </a:ln>
                <a:solidFill>
                  <a:srgbClr val="666666"/>
                </a:solidFill>
                <a:effectLst/>
                <a:uLnTx/>
                <a:uFillTx/>
                <a:latin typeface="Segoe UI Semibold"/>
                <a:ea typeface="+mn-ea"/>
                <a:cs typeface="Arial"/>
                <a:sym typeface="Arial"/>
              </a:rPr>
              <a:t>SQL DB</a:t>
            </a:r>
          </a:p>
        </p:txBody>
      </p:sp>
      <p:grpSp>
        <p:nvGrpSpPr>
          <p:cNvPr id="80" name="Group 79">
            <a:extLst>
              <a:ext uri="{FF2B5EF4-FFF2-40B4-BE49-F238E27FC236}">
                <a16:creationId xmlns:a16="http://schemas.microsoft.com/office/drawing/2014/main" id="{3962BE4D-91F7-4C52-A2C9-39E7A5A6AB31}"/>
              </a:ext>
            </a:extLst>
          </p:cNvPr>
          <p:cNvGrpSpPr/>
          <p:nvPr/>
        </p:nvGrpSpPr>
        <p:grpSpPr>
          <a:xfrm>
            <a:off x="5271120" y="4419908"/>
            <a:ext cx="666716" cy="463542"/>
            <a:chOff x="5863455" y="1431691"/>
            <a:chExt cx="453200" cy="312400"/>
          </a:xfrm>
        </p:grpSpPr>
        <p:sp>
          <p:nvSpPr>
            <p:cNvPr id="81" name="Arrow: Chevron 80">
              <a:extLst>
                <a:ext uri="{FF2B5EF4-FFF2-40B4-BE49-F238E27FC236}">
                  <a16:creationId xmlns:a16="http://schemas.microsoft.com/office/drawing/2014/main" id="{AFCCC658-BDD3-4BDD-B1CF-3A6903981221}"/>
                </a:ext>
              </a:extLst>
            </p:cNvPr>
            <p:cNvSpPr/>
            <p:nvPr/>
          </p:nvSpPr>
          <p:spPr bwMode="auto">
            <a:xfrm rot="18838267">
              <a:off x="6110833" y="1361098"/>
              <a:ext cx="135229" cy="276415"/>
            </a:xfrm>
            <a:prstGeom prst="chevron">
              <a:avLst>
                <a:gd name="adj" fmla="val 100000"/>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82" name="Arrow: Chevron 81">
              <a:extLst>
                <a:ext uri="{FF2B5EF4-FFF2-40B4-BE49-F238E27FC236}">
                  <a16:creationId xmlns:a16="http://schemas.microsoft.com/office/drawing/2014/main" id="{F6AEE3BB-DD42-467A-BD3C-62E334249965}"/>
                </a:ext>
              </a:extLst>
            </p:cNvPr>
            <p:cNvSpPr/>
            <p:nvPr/>
          </p:nvSpPr>
          <p:spPr bwMode="auto">
            <a:xfrm rot="8038267">
              <a:off x="5934048" y="1538269"/>
              <a:ext cx="135229" cy="276416"/>
            </a:xfrm>
            <a:prstGeom prst="chevron">
              <a:avLst>
                <a:gd name="adj" fmla="val 100000"/>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83" name="Oval 82">
              <a:extLst>
                <a:ext uri="{FF2B5EF4-FFF2-40B4-BE49-F238E27FC236}">
                  <a16:creationId xmlns:a16="http://schemas.microsoft.com/office/drawing/2014/main" id="{E4839709-55CE-4491-B7EB-F48B2D2CF8A3}"/>
                </a:ext>
              </a:extLst>
            </p:cNvPr>
            <p:cNvSpPr/>
            <p:nvPr/>
          </p:nvSpPr>
          <p:spPr bwMode="auto">
            <a:xfrm>
              <a:off x="6010890" y="1556458"/>
              <a:ext cx="62807" cy="62806"/>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C75E5700-184B-40E7-81ED-DA5BB205252C}"/>
                </a:ext>
              </a:extLst>
            </p:cNvPr>
            <p:cNvSpPr/>
            <p:nvPr/>
          </p:nvSpPr>
          <p:spPr bwMode="auto">
            <a:xfrm>
              <a:off x="6102283" y="1556446"/>
              <a:ext cx="62807" cy="62806"/>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
        <p:nvSpPr>
          <p:cNvPr id="78" name="Shape 248">
            <a:extLst>
              <a:ext uri="{FF2B5EF4-FFF2-40B4-BE49-F238E27FC236}">
                <a16:creationId xmlns:a16="http://schemas.microsoft.com/office/drawing/2014/main" id="{4F1F3F9C-446E-4F8A-8EC8-12EEDDBD1550}"/>
              </a:ext>
            </a:extLst>
          </p:cNvPr>
          <p:cNvSpPr txBox="1"/>
          <p:nvPr/>
        </p:nvSpPr>
        <p:spPr>
          <a:xfrm>
            <a:off x="4943445" y="4913231"/>
            <a:ext cx="1273017" cy="276999"/>
          </a:xfrm>
          <a:prstGeom prst="rect">
            <a:avLst/>
          </a:prstGeom>
          <a:noFill/>
          <a:ln>
            <a:noFill/>
          </a:ln>
        </p:spPr>
        <p:txBody>
          <a:bodyPr wrap="square" lIns="91440" tIns="45720" rIns="91440" bIns="4572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rPr>
              <a:t>Bot Service</a:t>
            </a:r>
            <a:endParaRPr kumimoji="0" lang="en"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endParaRPr>
          </a:p>
        </p:txBody>
      </p:sp>
      <p:sp>
        <p:nvSpPr>
          <p:cNvPr id="86" name="Shape 101">
            <a:extLst>
              <a:ext uri="{FF2B5EF4-FFF2-40B4-BE49-F238E27FC236}">
                <a16:creationId xmlns:a16="http://schemas.microsoft.com/office/drawing/2014/main" id="{824CC5FE-7F39-49E8-990B-5D2CB0247DCF}"/>
              </a:ext>
            </a:extLst>
          </p:cNvPr>
          <p:cNvSpPr txBox="1"/>
          <p:nvPr/>
        </p:nvSpPr>
        <p:spPr>
          <a:xfrm>
            <a:off x="1217770" y="2903395"/>
            <a:ext cx="1580924" cy="276999"/>
          </a:xfrm>
          <a:prstGeom prst="rect">
            <a:avLst/>
          </a:prstGeom>
          <a:noFill/>
          <a:ln>
            <a:noFill/>
          </a:ln>
        </p:spPr>
        <p:txBody>
          <a:bodyPr wrap="square" lIns="91440" tIns="45720" rIns="91440" bIns="4572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Calibri"/>
              </a:rPr>
              <a:t>Azure Cosmos DB</a:t>
            </a:r>
          </a:p>
        </p:txBody>
      </p:sp>
      <p:cxnSp>
        <p:nvCxnSpPr>
          <p:cNvPr id="99" name="Straight Arrow Connector 98">
            <a:extLst>
              <a:ext uri="{FF2B5EF4-FFF2-40B4-BE49-F238E27FC236}">
                <a16:creationId xmlns:a16="http://schemas.microsoft.com/office/drawing/2014/main" id="{F39EB90C-5EE6-4280-B9BA-0698846F9D89}"/>
              </a:ext>
            </a:extLst>
          </p:cNvPr>
          <p:cNvCxnSpPr>
            <a:cxnSpLocks/>
          </p:cNvCxnSpPr>
          <p:nvPr/>
        </p:nvCxnSpPr>
        <p:spPr>
          <a:xfrm flipV="1">
            <a:off x="2557706" y="2481153"/>
            <a:ext cx="6093547" cy="0"/>
          </a:xfrm>
          <a:prstGeom prst="straightConnector1">
            <a:avLst/>
          </a:prstGeom>
          <a:noFill/>
          <a:ln w="12700" cap="flat" cmpd="sng">
            <a:solidFill>
              <a:schemeClr val="accent1"/>
            </a:solidFill>
            <a:prstDash val="dash"/>
            <a:round/>
            <a:headEnd type="triangle" w="med" len="med"/>
            <a:tailEnd type="triangle" w="med" len="med"/>
          </a:ln>
        </p:spPr>
      </p:cxnSp>
      <p:sp>
        <p:nvSpPr>
          <p:cNvPr id="111" name="TextBox 110">
            <a:extLst>
              <a:ext uri="{FF2B5EF4-FFF2-40B4-BE49-F238E27FC236}">
                <a16:creationId xmlns:a16="http://schemas.microsoft.com/office/drawing/2014/main" id="{F835E4CF-9899-4CEC-86C7-0646C3D4F579}"/>
              </a:ext>
            </a:extLst>
          </p:cNvPr>
          <p:cNvSpPr txBox="1"/>
          <p:nvPr/>
        </p:nvSpPr>
        <p:spPr>
          <a:xfrm>
            <a:off x="4384576" y="3103471"/>
            <a:ext cx="348725"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Vision</a:t>
            </a:r>
          </a:p>
        </p:txBody>
      </p:sp>
      <p:sp>
        <p:nvSpPr>
          <p:cNvPr id="112" name="TextBox 111">
            <a:extLst>
              <a:ext uri="{FF2B5EF4-FFF2-40B4-BE49-F238E27FC236}">
                <a16:creationId xmlns:a16="http://schemas.microsoft.com/office/drawing/2014/main" id="{2292E516-6FC3-431B-8191-DBF6C4D8E62B}"/>
              </a:ext>
            </a:extLst>
          </p:cNvPr>
          <p:cNvSpPr txBox="1"/>
          <p:nvPr/>
        </p:nvSpPr>
        <p:spPr>
          <a:xfrm>
            <a:off x="5014024"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Speech</a:t>
            </a:r>
          </a:p>
        </p:txBody>
      </p:sp>
      <p:sp>
        <p:nvSpPr>
          <p:cNvPr id="113" name="TextBox 112">
            <a:extLst>
              <a:ext uri="{FF2B5EF4-FFF2-40B4-BE49-F238E27FC236}">
                <a16:creationId xmlns:a16="http://schemas.microsoft.com/office/drawing/2014/main" id="{A01698AA-D5F5-4178-AFF2-064857F5CAB6}"/>
              </a:ext>
            </a:extLst>
          </p:cNvPr>
          <p:cNvSpPr txBox="1"/>
          <p:nvPr/>
        </p:nvSpPr>
        <p:spPr>
          <a:xfrm>
            <a:off x="5668665" y="3103471"/>
            <a:ext cx="66497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Language</a:t>
            </a:r>
          </a:p>
        </p:txBody>
      </p:sp>
      <p:sp>
        <p:nvSpPr>
          <p:cNvPr id="114" name="TextBox 113">
            <a:extLst>
              <a:ext uri="{FF2B5EF4-FFF2-40B4-BE49-F238E27FC236}">
                <a16:creationId xmlns:a16="http://schemas.microsoft.com/office/drawing/2014/main" id="{369B4570-E45B-4380-A4E1-CEBD458ED0E8}"/>
              </a:ext>
            </a:extLst>
          </p:cNvPr>
          <p:cNvSpPr txBox="1"/>
          <p:nvPr/>
        </p:nvSpPr>
        <p:spPr>
          <a:xfrm>
            <a:off x="6484226"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Search</a:t>
            </a:r>
          </a:p>
        </p:txBody>
      </p:sp>
      <p:cxnSp>
        <p:nvCxnSpPr>
          <p:cNvPr id="165" name="Straight Connector 164">
            <a:extLst>
              <a:ext uri="{FF2B5EF4-FFF2-40B4-BE49-F238E27FC236}">
                <a16:creationId xmlns:a16="http://schemas.microsoft.com/office/drawing/2014/main" id="{D4DF921E-6198-43A8-8C62-61E11197D0D8}"/>
              </a:ext>
            </a:extLst>
          </p:cNvPr>
          <p:cNvCxnSpPr>
            <a:cxnSpLocks/>
          </p:cNvCxnSpPr>
          <p:nvPr/>
        </p:nvCxnSpPr>
        <p:spPr>
          <a:xfrm>
            <a:off x="3226707" y="2497431"/>
            <a:ext cx="0" cy="3228237"/>
          </a:xfrm>
          <a:prstGeom prst="line">
            <a:avLst/>
          </a:prstGeom>
          <a:ln w="1270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9E82C97-0D3E-4DBF-A967-6111C727B4FF}"/>
              </a:ext>
            </a:extLst>
          </p:cNvPr>
          <p:cNvCxnSpPr>
            <a:cxnSpLocks/>
          </p:cNvCxnSpPr>
          <p:nvPr/>
        </p:nvCxnSpPr>
        <p:spPr>
          <a:xfrm flipV="1">
            <a:off x="3226707" y="4584574"/>
            <a:ext cx="1932495" cy="0"/>
          </a:xfrm>
          <a:prstGeom prst="straightConnector1">
            <a:avLst/>
          </a:prstGeom>
          <a:ln w="12700">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442A94EE-3E8F-4BCC-B37D-E982E7BD0C4C}"/>
              </a:ext>
            </a:extLst>
          </p:cNvPr>
          <p:cNvCxnSpPr>
            <a:cxnSpLocks/>
          </p:cNvCxnSpPr>
          <p:nvPr/>
        </p:nvCxnSpPr>
        <p:spPr>
          <a:xfrm flipH="1">
            <a:off x="5969795" y="4584599"/>
            <a:ext cx="2231180" cy="0"/>
          </a:xfrm>
          <a:prstGeom prst="straightConnector1">
            <a:avLst/>
          </a:prstGeom>
          <a:ln w="12700">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B0C27E6-665F-49D2-B1DC-18F4498C84B4}"/>
              </a:ext>
            </a:extLst>
          </p:cNvPr>
          <p:cNvCxnSpPr>
            <a:cxnSpLocks/>
          </p:cNvCxnSpPr>
          <p:nvPr/>
        </p:nvCxnSpPr>
        <p:spPr>
          <a:xfrm>
            <a:off x="8200975" y="2481153"/>
            <a:ext cx="0" cy="3233235"/>
          </a:xfrm>
          <a:prstGeom prst="line">
            <a:avLst/>
          </a:prstGeom>
          <a:ln w="1270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267667B-CE58-46D2-8040-9C8FC717B691}"/>
              </a:ext>
            </a:extLst>
          </p:cNvPr>
          <p:cNvCxnSpPr>
            <a:cxnSpLocks/>
          </p:cNvCxnSpPr>
          <p:nvPr/>
        </p:nvCxnSpPr>
        <p:spPr>
          <a:xfrm flipV="1">
            <a:off x="5579953" y="3668486"/>
            <a:ext cx="0" cy="541130"/>
          </a:xfrm>
          <a:prstGeom prst="straightConnector1">
            <a:avLst/>
          </a:prstGeom>
          <a:ln w="12700">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0A5BE6-7AD1-4CC5-8F9A-7EF909C44E00}"/>
              </a:ext>
            </a:extLst>
          </p:cNvPr>
          <p:cNvCxnSpPr>
            <a:cxnSpLocks/>
          </p:cNvCxnSpPr>
          <p:nvPr/>
        </p:nvCxnSpPr>
        <p:spPr>
          <a:xfrm flipV="1">
            <a:off x="5581882" y="2478808"/>
            <a:ext cx="0" cy="225796"/>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A507FDC-774E-46C5-84D5-BD9C9904D77D}"/>
              </a:ext>
            </a:extLst>
          </p:cNvPr>
          <p:cNvCxnSpPr>
            <a:cxnSpLocks/>
          </p:cNvCxnSpPr>
          <p:nvPr/>
        </p:nvCxnSpPr>
        <p:spPr>
          <a:xfrm flipH="1" flipV="1">
            <a:off x="9629190" y="2485197"/>
            <a:ext cx="1373212" cy="7610"/>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Shape 222">
            <a:extLst>
              <a:ext uri="{FF2B5EF4-FFF2-40B4-BE49-F238E27FC236}">
                <a16:creationId xmlns:a16="http://schemas.microsoft.com/office/drawing/2014/main" id="{9F1852FE-8ABA-441D-AAD5-F863505BC14A}"/>
              </a:ext>
            </a:extLst>
          </p:cNvPr>
          <p:cNvSpPr txBox="1"/>
          <p:nvPr/>
        </p:nvSpPr>
        <p:spPr>
          <a:xfrm>
            <a:off x="10818973" y="2897214"/>
            <a:ext cx="1154362" cy="461665"/>
          </a:xfrm>
          <a:prstGeom prst="rect">
            <a:avLst/>
          </a:prstGeom>
          <a:noFill/>
          <a:ln>
            <a:noFill/>
          </a:ln>
        </p:spPr>
        <p:txBody>
          <a:bodyPr wrap="square" lIns="91440" tIns="45720" rIns="91440" bIns="45720" anchor="t" anchorCtr="0">
            <a:spAutoFit/>
          </a:bodyPr>
          <a:lstStyle>
            <a:defPPr>
              <a:defRPr lang="en-US"/>
            </a:defPPr>
            <a:lvl1pPr marR="0" lvl="0" indent="0" algn="ctr" defTabSz="121917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666666"/>
                </a:solidFill>
                <a:effectLst/>
                <a:uLnTx/>
                <a:uFillTx/>
                <a:latin typeface="+mj-lt"/>
                <a:cs typeface="Aria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666666"/>
                </a:solidFill>
                <a:effectLst/>
                <a:uLnTx/>
                <a:uFillTx/>
                <a:latin typeface="Segoe UI Semibold"/>
                <a:ea typeface="+mn-ea"/>
                <a:cs typeface="Arial"/>
                <a:sym typeface="Arial"/>
              </a:rPr>
              <a:t>Web &amp; mobile apps</a:t>
            </a:r>
            <a:endParaRPr kumimoji="0" lang="en" sz="1200" b="1" i="0" u="none" strike="noStrike" kern="0" cap="none" spc="0" normalizeH="0" baseline="0" noProof="0">
              <a:ln>
                <a:noFill/>
              </a:ln>
              <a:solidFill>
                <a:srgbClr val="666666"/>
              </a:solidFill>
              <a:effectLst/>
              <a:uLnTx/>
              <a:uFillTx/>
              <a:latin typeface="Segoe UI Semibold"/>
              <a:ea typeface="+mn-ea"/>
              <a:cs typeface="Arial"/>
              <a:sym typeface="Arial"/>
            </a:endParaRPr>
          </a:p>
        </p:txBody>
      </p:sp>
      <p:sp>
        <p:nvSpPr>
          <p:cNvPr id="138" name="TextBox 137">
            <a:extLst>
              <a:ext uri="{FF2B5EF4-FFF2-40B4-BE49-F238E27FC236}">
                <a16:creationId xmlns:a16="http://schemas.microsoft.com/office/drawing/2014/main" id="{1959E020-D5DE-476F-8909-EB10AF7ADC1F}"/>
              </a:ext>
            </a:extLst>
          </p:cNvPr>
          <p:cNvSpPr txBox="1"/>
          <p:nvPr/>
        </p:nvSpPr>
        <p:spPr>
          <a:xfrm>
            <a:off x="10694754" y="6081299"/>
            <a:ext cx="1497246" cy="276999"/>
          </a:xfrm>
          <a:prstGeom prst="rect">
            <a:avLst/>
          </a:prstGeom>
          <a:noFill/>
          <a:ln>
            <a:noFill/>
          </a:ln>
        </p:spPr>
        <p:txBody>
          <a:bodyPr wrap="square" lIns="91440" tIns="45720" rIns="91440" bIns="45720" anchor="t" anchorCtr="0">
            <a:spAutoFit/>
          </a:bodyPr>
          <a:lstStyle>
            <a:defPPr>
              <a:defRPr lang="en-US"/>
            </a:defPPr>
            <a:lvl1pPr marR="0" lvl="0" indent="0" algn="ctr" defTabSz="121917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666666"/>
                </a:solidFill>
                <a:effectLst/>
                <a:uLnTx/>
                <a:uFillTx/>
                <a:latin typeface="+mj-lt"/>
                <a:cs typeface="Aria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666666"/>
                </a:solidFill>
                <a:effectLst/>
                <a:uLnTx/>
                <a:uFillTx/>
                <a:latin typeface="Segoe UI Semibold"/>
                <a:ea typeface="+mn-ea"/>
                <a:cs typeface="Arial"/>
              </a:rPr>
              <a:t>CRM</a:t>
            </a:r>
          </a:p>
        </p:txBody>
      </p:sp>
      <p:sp>
        <p:nvSpPr>
          <p:cNvPr id="2" name="Title 1">
            <a:extLst>
              <a:ext uri="{FF2B5EF4-FFF2-40B4-BE49-F238E27FC236}">
                <a16:creationId xmlns:a16="http://schemas.microsoft.com/office/drawing/2014/main" id="{9736B666-DA14-44DE-9472-061FF4B390F4}"/>
              </a:ext>
            </a:extLst>
          </p:cNvPr>
          <p:cNvSpPr>
            <a:spLocks noGrp="1"/>
          </p:cNvSpPr>
          <p:nvPr>
            <p:ph type="title"/>
          </p:nvPr>
        </p:nvSpPr>
        <p:spPr/>
        <p:txBody>
          <a:bodyPr/>
          <a:lstStyle/>
          <a:p>
            <a:pPr algn="ctr"/>
            <a:r>
              <a:rPr lang="en-US">
                <a:cs typeface="Segoe UI Light" panose="020B0502040204020203" pitchFamily="34" charset="0"/>
              </a:rPr>
              <a:t>AI apps &amp; agents: How the demo was built</a:t>
            </a:r>
          </a:p>
        </p:txBody>
      </p:sp>
      <p:sp>
        <p:nvSpPr>
          <p:cNvPr id="106" name="Freeform: Shape 105">
            <a:extLst>
              <a:ext uri="{FF2B5EF4-FFF2-40B4-BE49-F238E27FC236}">
                <a16:creationId xmlns:a16="http://schemas.microsoft.com/office/drawing/2014/main" id="{8662C779-9005-4973-B625-BBE4F2C7F850}"/>
              </a:ext>
            </a:extLst>
          </p:cNvPr>
          <p:cNvSpPr/>
          <p:nvPr/>
        </p:nvSpPr>
        <p:spPr bwMode="auto">
          <a:xfrm>
            <a:off x="1650372" y="2157604"/>
            <a:ext cx="715722" cy="66279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AF14774A-7060-4BFF-AF59-2D55AB26FAE0}"/>
              </a:ext>
            </a:extLst>
          </p:cNvPr>
          <p:cNvCxnSpPr>
            <a:cxnSpLocks/>
          </p:cNvCxnSpPr>
          <p:nvPr/>
        </p:nvCxnSpPr>
        <p:spPr>
          <a:xfrm flipV="1">
            <a:off x="2557706" y="5714388"/>
            <a:ext cx="8444696" cy="0"/>
          </a:xfrm>
          <a:prstGeom prst="straightConnector1">
            <a:avLst/>
          </a:prstGeom>
          <a:noFill/>
          <a:ln w="12700" cap="flat" cmpd="sng">
            <a:solidFill>
              <a:schemeClr val="accent1"/>
            </a:solidFill>
            <a:prstDash val="dash"/>
            <a:round/>
            <a:headEnd type="triangle" w="med" len="med"/>
            <a:tailEnd type="triangle" w="med" len="med"/>
          </a:ln>
        </p:spPr>
      </p:cxnSp>
      <p:sp>
        <p:nvSpPr>
          <p:cNvPr id="20" name="Graphic 569">
            <a:extLst>
              <a:ext uri="{FF2B5EF4-FFF2-40B4-BE49-F238E27FC236}">
                <a16:creationId xmlns:a16="http://schemas.microsoft.com/office/drawing/2014/main" id="{8E9014A3-D557-4870-9704-2FBF73EA9809}"/>
              </a:ext>
            </a:extLst>
          </p:cNvPr>
          <p:cNvSpPr/>
          <p:nvPr/>
        </p:nvSpPr>
        <p:spPr>
          <a:xfrm>
            <a:off x="5838933" y="2783103"/>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4" name="Rounded Rectangular Callout 243">
            <a:extLst>
              <a:ext uri="{FF2B5EF4-FFF2-40B4-BE49-F238E27FC236}">
                <a16:creationId xmlns:a16="http://schemas.microsoft.com/office/drawing/2014/main" id="{CADB8750-1627-44B1-B4E9-FE5874C723CD}"/>
              </a:ext>
            </a:extLst>
          </p:cNvPr>
          <p:cNvSpPr/>
          <p:nvPr/>
        </p:nvSpPr>
        <p:spPr bwMode="auto">
          <a:xfrm>
            <a:off x="5160605" y="2841484"/>
            <a:ext cx="247382" cy="165746"/>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grpSp>
        <p:nvGrpSpPr>
          <p:cNvPr id="24" name="Group 23">
            <a:extLst>
              <a:ext uri="{FF2B5EF4-FFF2-40B4-BE49-F238E27FC236}">
                <a16:creationId xmlns:a16="http://schemas.microsoft.com/office/drawing/2014/main" id="{AAD7CF2E-C00D-4AD0-806C-C64CC52EEDDF}"/>
              </a:ext>
            </a:extLst>
          </p:cNvPr>
          <p:cNvGrpSpPr/>
          <p:nvPr/>
        </p:nvGrpSpPr>
        <p:grpSpPr>
          <a:xfrm>
            <a:off x="6583777" y="2783853"/>
            <a:ext cx="281008" cy="281008"/>
            <a:chOff x="6511270" y="2828232"/>
            <a:chExt cx="281008" cy="281008"/>
          </a:xfrm>
        </p:grpSpPr>
        <p:sp>
          <p:nvSpPr>
            <p:cNvPr id="23" name="Oval 22">
              <a:extLst>
                <a:ext uri="{FF2B5EF4-FFF2-40B4-BE49-F238E27FC236}">
                  <a16:creationId xmlns:a16="http://schemas.microsoft.com/office/drawing/2014/main" id="{4A82EB6C-2AB6-4B23-936E-467EC7684E63}"/>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C1793CB2-C278-40BA-8FC0-8900B56C4679}"/>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7459FAF7-D80F-4E82-A3AB-1BB8B3A3CA2B}"/>
              </a:ext>
            </a:extLst>
          </p:cNvPr>
          <p:cNvGrpSpPr/>
          <p:nvPr/>
        </p:nvGrpSpPr>
        <p:grpSpPr>
          <a:xfrm>
            <a:off x="4388217" y="2829632"/>
            <a:ext cx="341442" cy="189450"/>
            <a:chOff x="6827151" y="1675311"/>
            <a:chExt cx="341442" cy="189450"/>
          </a:xfrm>
        </p:grpSpPr>
        <p:sp>
          <p:nvSpPr>
            <p:cNvPr id="167" name="eye_2">
              <a:extLst>
                <a:ext uri="{FF2B5EF4-FFF2-40B4-BE49-F238E27FC236}">
                  <a16:creationId xmlns:a16="http://schemas.microsoft.com/office/drawing/2014/main" id="{0FBF717B-9091-4090-846D-4B1EF024347F}"/>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Oval 20">
              <a:extLst>
                <a:ext uri="{FF2B5EF4-FFF2-40B4-BE49-F238E27FC236}">
                  <a16:creationId xmlns:a16="http://schemas.microsoft.com/office/drawing/2014/main" id="{95414BE4-603B-40C0-B6D4-FEF4FEE81E20}"/>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eye_2">
              <a:extLst>
                <a:ext uri="{FF2B5EF4-FFF2-40B4-BE49-F238E27FC236}">
                  <a16:creationId xmlns:a16="http://schemas.microsoft.com/office/drawing/2014/main" id="{231A9174-99CD-4165-B283-82637A219701}"/>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CB9590A-0101-413A-A76E-667923E59903}"/>
              </a:ext>
            </a:extLst>
          </p:cNvPr>
          <p:cNvGrpSpPr/>
          <p:nvPr/>
        </p:nvGrpSpPr>
        <p:grpSpPr>
          <a:xfrm>
            <a:off x="11045596" y="2247786"/>
            <a:ext cx="736138" cy="490042"/>
            <a:chOff x="11045596" y="2247786"/>
            <a:chExt cx="736138" cy="490042"/>
          </a:xfrm>
        </p:grpSpPr>
        <p:grpSp>
          <p:nvGrpSpPr>
            <p:cNvPr id="190" name="Group 189">
              <a:extLst>
                <a:ext uri="{FF2B5EF4-FFF2-40B4-BE49-F238E27FC236}">
                  <a16:creationId xmlns:a16="http://schemas.microsoft.com/office/drawing/2014/main" id="{694A5641-4604-49AC-9B0A-76B0326B1525}"/>
                </a:ext>
              </a:extLst>
            </p:cNvPr>
            <p:cNvGrpSpPr/>
            <p:nvPr/>
          </p:nvGrpSpPr>
          <p:grpSpPr>
            <a:xfrm>
              <a:off x="11045596" y="2247786"/>
              <a:ext cx="736138" cy="490042"/>
              <a:chOff x="2158428" y="1769885"/>
              <a:chExt cx="6300710" cy="4194336"/>
            </a:xfrm>
          </p:grpSpPr>
          <p:sp>
            <p:nvSpPr>
              <p:cNvPr id="191" name="Rectangle 190">
                <a:extLst>
                  <a:ext uri="{FF2B5EF4-FFF2-40B4-BE49-F238E27FC236}">
                    <a16:creationId xmlns:a16="http://schemas.microsoft.com/office/drawing/2014/main" id="{DF1F9EE1-B9DA-46C5-B3EC-530F39D5BA02}"/>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63C491E7-C768-4F10-9024-172C56945D8E}"/>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3" name="Rounded Rectangle 215">
                <a:extLst>
                  <a:ext uri="{FF2B5EF4-FFF2-40B4-BE49-F238E27FC236}">
                    <a16:creationId xmlns:a16="http://schemas.microsoft.com/office/drawing/2014/main" id="{85305BCF-362C-41C6-B9B1-E22BC7687DB5}"/>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4" name="Multiply 216">
                <a:extLst>
                  <a:ext uri="{FF2B5EF4-FFF2-40B4-BE49-F238E27FC236}">
                    <a16:creationId xmlns:a16="http://schemas.microsoft.com/office/drawing/2014/main" id="{D57EB3E5-5FF2-41AB-BD2F-E263C2EBD298}"/>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16D2B04-F4AB-477B-ABC0-1D842E1C65AE}"/>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7" name="Freeform 221">
                <a:extLst>
                  <a:ext uri="{FF2B5EF4-FFF2-40B4-BE49-F238E27FC236}">
                    <a16:creationId xmlns:a16="http://schemas.microsoft.com/office/drawing/2014/main" id="{91945F6B-874E-46E9-8CE2-F258C7E4174C}"/>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98" name="Up Arrow 6">
              <a:extLst>
                <a:ext uri="{FF2B5EF4-FFF2-40B4-BE49-F238E27FC236}">
                  <a16:creationId xmlns:a16="http://schemas.microsoft.com/office/drawing/2014/main" id="{C2C0D440-8A7B-4D9C-820A-757CF7A40F84}"/>
                </a:ext>
              </a:extLst>
            </p:cNvPr>
            <p:cNvSpPr/>
            <p:nvPr/>
          </p:nvSpPr>
          <p:spPr bwMode="auto">
            <a:xfrm rot="2700000">
              <a:off x="11347174" y="2391147"/>
              <a:ext cx="192404" cy="225410"/>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9" name="Graphic 74">
            <a:extLst>
              <a:ext uri="{FF2B5EF4-FFF2-40B4-BE49-F238E27FC236}">
                <a16:creationId xmlns:a16="http://schemas.microsoft.com/office/drawing/2014/main" id="{0E965371-A9E2-4D82-8196-297F0E05C987}"/>
              </a:ext>
            </a:extLst>
          </p:cNvPr>
          <p:cNvGrpSpPr/>
          <p:nvPr/>
        </p:nvGrpSpPr>
        <p:grpSpPr>
          <a:xfrm>
            <a:off x="11134501" y="5518927"/>
            <a:ext cx="708294" cy="425156"/>
            <a:chOff x="986526" y="2033232"/>
            <a:chExt cx="923480" cy="554322"/>
          </a:xfrm>
        </p:grpSpPr>
        <p:sp>
          <p:nvSpPr>
            <p:cNvPr id="200" name="Freeform: Shape 199">
              <a:extLst>
                <a:ext uri="{FF2B5EF4-FFF2-40B4-BE49-F238E27FC236}">
                  <a16:creationId xmlns:a16="http://schemas.microsoft.com/office/drawing/2014/main" id="{0A97E66A-D393-45C6-9DBE-3ADAF0769D62}"/>
                </a:ext>
              </a:extLst>
            </p:cNvPr>
            <p:cNvSpPr/>
            <p:nvPr/>
          </p:nvSpPr>
          <p:spPr>
            <a:xfrm>
              <a:off x="986526" y="2033232"/>
              <a:ext cx="923480" cy="554322"/>
            </a:xfrm>
            <a:custGeom>
              <a:avLst/>
              <a:gdLst>
                <a:gd name="connsiteX0" fmla="*/ 5453 w 977073"/>
                <a:gd name="connsiteY0" fmla="*/ 591697 h 609627"/>
                <a:gd name="connsiteX1" fmla="*/ 19650 w 977073"/>
                <a:gd name="connsiteY1" fmla="*/ 605894 h 609627"/>
                <a:gd name="connsiteX2" fmla="*/ 959979 w 977073"/>
                <a:gd name="connsiteY2" fmla="*/ 605894 h 609627"/>
                <a:gd name="connsiteX3" fmla="*/ 974175 w 977073"/>
                <a:gd name="connsiteY3" fmla="*/ 591697 h 609627"/>
                <a:gd name="connsiteX4" fmla="*/ 974175 w 977073"/>
                <a:gd name="connsiteY4" fmla="*/ 19650 h 609627"/>
                <a:gd name="connsiteX5" fmla="*/ 959979 w 977073"/>
                <a:gd name="connsiteY5" fmla="*/ 5453 h 609627"/>
                <a:gd name="connsiteX6" fmla="*/ 19650 w 977073"/>
                <a:gd name="connsiteY6" fmla="*/ 5453 h 609627"/>
                <a:gd name="connsiteX7" fmla="*/ 5453 w 977073"/>
                <a:gd name="connsiteY7" fmla="*/ 19650 h 609627"/>
                <a:gd name="connsiteX8" fmla="*/ 5453 w 977073"/>
                <a:gd name="connsiteY8" fmla="*/ 591697 h 60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073" h="609627">
                  <a:moveTo>
                    <a:pt x="5453" y="591697"/>
                  </a:moveTo>
                  <a:cubicBezTo>
                    <a:pt x="5453" y="599213"/>
                    <a:pt x="11299" y="605894"/>
                    <a:pt x="19650" y="605894"/>
                  </a:cubicBezTo>
                  <a:lnTo>
                    <a:pt x="959979" y="605894"/>
                  </a:lnTo>
                  <a:cubicBezTo>
                    <a:pt x="967495" y="605894"/>
                    <a:pt x="974175" y="600049"/>
                    <a:pt x="974175" y="591697"/>
                  </a:cubicBezTo>
                  <a:lnTo>
                    <a:pt x="974175" y="19650"/>
                  </a:lnTo>
                  <a:cubicBezTo>
                    <a:pt x="974175" y="12134"/>
                    <a:pt x="968330" y="5453"/>
                    <a:pt x="959979" y="5453"/>
                  </a:cubicBezTo>
                  <a:lnTo>
                    <a:pt x="19650" y="5453"/>
                  </a:lnTo>
                  <a:cubicBezTo>
                    <a:pt x="11299" y="5453"/>
                    <a:pt x="5453" y="11299"/>
                    <a:pt x="5453" y="19650"/>
                  </a:cubicBezTo>
                  <a:lnTo>
                    <a:pt x="5453" y="591697"/>
                  </a:lnTo>
                </a:path>
              </a:pathLst>
            </a:custGeom>
            <a:solidFill>
              <a:schemeClr val="accent1"/>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9AA7BCCE-DB65-4B1F-B03E-DEAFABB13902}"/>
                </a:ext>
              </a:extLst>
            </p:cNvPr>
            <p:cNvSpPr/>
            <p:nvPr/>
          </p:nvSpPr>
          <p:spPr>
            <a:xfrm>
              <a:off x="1034888" y="2084914"/>
              <a:ext cx="826754" cy="450957"/>
            </a:xfrm>
            <a:custGeom>
              <a:avLst/>
              <a:gdLst>
                <a:gd name="connsiteX0" fmla="*/ 5453 w 826754"/>
                <a:gd name="connsiteY0" fmla="*/ 5453 h 450956"/>
                <a:gd name="connsiteX1" fmla="*/ 823021 w 826754"/>
                <a:gd name="connsiteY1" fmla="*/ 5453 h 450956"/>
                <a:gd name="connsiteX2" fmla="*/ 823021 w 826754"/>
                <a:gd name="connsiteY2" fmla="*/ 449730 h 450956"/>
                <a:gd name="connsiteX3" fmla="*/ 5453 w 826754"/>
                <a:gd name="connsiteY3" fmla="*/ 449730 h 450956"/>
              </a:gdLst>
              <a:ahLst/>
              <a:cxnLst>
                <a:cxn ang="0">
                  <a:pos x="connsiteX0" y="connsiteY0"/>
                </a:cxn>
                <a:cxn ang="0">
                  <a:pos x="connsiteX1" y="connsiteY1"/>
                </a:cxn>
                <a:cxn ang="0">
                  <a:pos x="connsiteX2" y="connsiteY2"/>
                </a:cxn>
                <a:cxn ang="0">
                  <a:pos x="connsiteX3" y="connsiteY3"/>
                </a:cxn>
              </a:cxnLst>
              <a:rect l="l" t="t" r="r" b="b"/>
              <a:pathLst>
                <a:path w="826754" h="450956">
                  <a:moveTo>
                    <a:pt x="5453" y="5453"/>
                  </a:moveTo>
                  <a:lnTo>
                    <a:pt x="823021" y="5453"/>
                  </a:lnTo>
                  <a:lnTo>
                    <a:pt x="823021" y="449730"/>
                  </a:lnTo>
                  <a:lnTo>
                    <a:pt x="5453" y="449730"/>
                  </a:lnTo>
                  <a:close/>
                </a:path>
              </a:pathLst>
            </a:custGeom>
            <a:solidFill>
              <a:schemeClr val="bg1"/>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A8D962DD-EBF2-4AF4-BBDD-E65A01F1A246}"/>
                </a:ext>
              </a:extLst>
            </p:cNvPr>
            <p:cNvSpPr/>
            <p:nvPr/>
          </p:nvSpPr>
          <p:spPr>
            <a:xfrm>
              <a:off x="1069127"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D9744E0F-6D22-415C-9DDA-3D02DEDAB082}"/>
                </a:ext>
              </a:extLst>
            </p:cNvPr>
            <p:cNvSpPr/>
            <p:nvPr/>
          </p:nvSpPr>
          <p:spPr>
            <a:xfrm>
              <a:off x="1069127"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10497E"/>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ADAD3932-33CB-4A0D-BE53-63714D3BF939}"/>
                </a:ext>
              </a:extLst>
            </p:cNvPr>
            <p:cNvSpPr/>
            <p:nvPr/>
          </p:nvSpPr>
          <p:spPr>
            <a:xfrm>
              <a:off x="1069127"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188F"/>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126E325C-FB22-4DBA-9273-E39B4475F498}"/>
                </a:ext>
              </a:extLst>
            </p:cNvPr>
            <p:cNvSpPr/>
            <p:nvPr/>
          </p:nvSpPr>
          <p:spPr>
            <a:xfrm>
              <a:off x="1163494"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3DD11DA8-2515-48D3-9E6A-98FEA00C461B}"/>
                </a:ext>
              </a:extLst>
            </p:cNvPr>
            <p:cNvSpPr/>
            <p:nvPr/>
          </p:nvSpPr>
          <p:spPr>
            <a:xfrm>
              <a:off x="1163494"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C6A0B36A-F43E-473F-A54C-2EB3AAF11950}"/>
                </a:ext>
              </a:extLst>
            </p:cNvPr>
            <p:cNvSpPr/>
            <p:nvPr/>
          </p:nvSpPr>
          <p:spPr>
            <a:xfrm>
              <a:off x="1163494"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E238D86D-1556-4DD5-A71E-AD9B159A5243}"/>
                </a:ext>
              </a:extLst>
            </p:cNvPr>
            <p:cNvSpPr/>
            <p:nvPr/>
          </p:nvSpPr>
          <p:spPr>
            <a:xfrm>
              <a:off x="1257861"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C786527B-B19E-4F23-AD5D-72C49E13A047}"/>
                </a:ext>
              </a:extLst>
            </p:cNvPr>
            <p:cNvSpPr/>
            <p:nvPr/>
          </p:nvSpPr>
          <p:spPr>
            <a:xfrm>
              <a:off x="1257861"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5FE4795D-3136-4CCA-B107-D5C1EB6D5607}"/>
                </a:ext>
              </a:extLst>
            </p:cNvPr>
            <p:cNvSpPr/>
            <p:nvPr/>
          </p:nvSpPr>
          <p:spPr>
            <a:xfrm>
              <a:off x="1257861"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4E409472-C69C-4F7E-BAB8-D60AAFE91ED7}"/>
                </a:ext>
              </a:extLst>
            </p:cNvPr>
            <p:cNvSpPr/>
            <p:nvPr/>
          </p:nvSpPr>
          <p:spPr>
            <a:xfrm>
              <a:off x="1352228"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B51874B3-1DE4-4947-9E1D-A982E856D8ED}"/>
                </a:ext>
              </a:extLst>
            </p:cNvPr>
            <p:cNvSpPr/>
            <p:nvPr/>
          </p:nvSpPr>
          <p:spPr>
            <a:xfrm>
              <a:off x="1352228"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DCD6CFC6-916A-4377-B19B-3496D36E8346}"/>
                </a:ext>
              </a:extLst>
            </p:cNvPr>
            <p:cNvSpPr/>
            <p:nvPr/>
          </p:nvSpPr>
          <p:spPr>
            <a:xfrm>
              <a:off x="1352228"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4F75F4FC-6DAA-4E94-AD4D-5E0285AFB10A}"/>
                </a:ext>
              </a:extLst>
            </p:cNvPr>
            <p:cNvSpPr/>
            <p:nvPr/>
          </p:nvSpPr>
          <p:spPr>
            <a:xfrm>
              <a:off x="1446595"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9676DCA6-3E7E-493B-9DA1-994F164C966D}"/>
                </a:ext>
              </a:extLst>
            </p:cNvPr>
            <p:cNvSpPr/>
            <p:nvPr/>
          </p:nvSpPr>
          <p:spPr>
            <a:xfrm>
              <a:off x="1446595"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042FB788-2986-4027-BF3E-36525F140FD1}"/>
                </a:ext>
              </a:extLst>
            </p:cNvPr>
            <p:cNvSpPr/>
            <p:nvPr/>
          </p:nvSpPr>
          <p:spPr>
            <a:xfrm>
              <a:off x="1446595"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3F1F6DAB-1DCF-4D0A-91C5-FCA43C51866F}"/>
                </a:ext>
              </a:extLst>
            </p:cNvPr>
            <p:cNvSpPr/>
            <p:nvPr/>
          </p:nvSpPr>
          <p:spPr>
            <a:xfrm>
              <a:off x="1540962"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711976C4-C5F9-4CCE-B88D-AF37BB7C2022}"/>
                </a:ext>
              </a:extLst>
            </p:cNvPr>
            <p:cNvSpPr/>
            <p:nvPr/>
          </p:nvSpPr>
          <p:spPr>
            <a:xfrm>
              <a:off x="1540962"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EE754A32-47E0-4B25-86C3-2ED2AC315D7E}"/>
                </a:ext>
              </a:extLst>
            </p:cNvPr>
            <p:cNvSpPr/>
            <p:nvPr/>
          </p:nvSpPr>
          <p:spPr>
            <a:xfrm>
              <a:off x="1540962"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998164F9-AD33-4B2D-9DC9-67FD2B01A4CE}"/>
                </a:ext>
              </a:extLst>
            </p:cNvPr>
            <p:cNvSpPr/>
            <p:nvPr/>
          </p:nvSpPr>
          <p:spPr>
            <a:xfrm>
              <a:off x="1635329"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40F2BB90-C848-4D48-8A98-62F17A4635D4}"/>
                </a:ext>
              </a:extLst>
            </p:cNvPr>
            <p:cNvSpPr/>
            <p:nvPr/>
          </p:nvSpPr>
          <p:spPr>
            <a:xfrm>
              <a:off x="1635329"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A5126609-56A3-4C05-BD27-215DDE8E85DF}"/>
                </a:ext>
              </a:extLst>
            </p:cNvPr>
            <p:cNvSpPr/>
            <p:nvPr/>
          </p:nvSpPr>
          <p:spPr>
            <a:xfrm>
              <a:off x="1635329"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752E8D57-3464-4974-B78C-40F3217AC8E1}"/>
                </a:ext>
              </a:extLst>
            </p:cNvPr>
            <p:cNvSpPr/>
            <p:nvPr/>
          </p:nvSpPr>
          <p:spPr>
            <a:xfrm>
              <a:off x="1729696"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856B41CC-B5B5-44F6-BFE6-124DEDA313C2}"/>
                </a:ext>
              </a:extLst>
            </p:cNvPr>
            <p:cNvSpPr/>
            <p:nvPr/>
          </p:nvSpPr>
          <p:spPr>
            <a:xfrm>
              <a:off x="1729696"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062A2CF9-9547-4705-9996-2927C2BEC957}"/>
                </a:ext>
              </a:extLst>
            </p:cNvPr>
            <p:cNvSpPr/>
            <p:nvPr/>
          </p:nvSpPr>
          <p:spPr>
            <a:xfrm>
              <a:off x="1729696"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CC716929-0BA0-4E0F-8859-B87D22942AE8}"/>
                </a:ext>
              </a:extLst>
            </p:cNvPr>
            <p:cNvSpPr/>
            <p:nvPr/>
          </p:nvSpPr>
          <p:spPr>
            <a:xfrm>
              <a:off x="1093345" y="2142536"/>
              <a:ext cx="183723" cy="183723"/>
            </a:xfrm>
            <a:custGeom>
              <a:avLst/>
              <a:gdLst>
                <a:gd name="connsiteX0" fmla="*/ 95645 w 183723"/>
                <a:gd name="connsiteY0" fmla="*/ 5453 h 183723"/>
                <a:gd name="connsiteX1" fmla="*/ 95645 w 183723"/>
                <a:gd name="connsiteY1" fmla="*/ 95645 h 183723"/>
                <a:gd name="connsiteX2" fmla="*/ 5453 w 183723"/>
                <a:gd name="connsiteY2" fmla="*/ 95645 h 183723"/>
                <a:gd name="connsiteX3" fmla="*/ 95645 w 183723"/>
                <a:gd name="connsiteY3" fmla="*/ 185836 h 183723"/>
                <a:gd name="connsiteX4" fmla="*/ 185836 w 183723"/>
                <a:gd name="connsiteY4" fmla="*/ 95645 h 183723"/>
                <a:gd name="connsiteX5" fmla="*/ 95645 w 183723"/>
                <a:gd name="connsiteY5" fmla="*/ 5453 h 18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23" h="183723">
                  <a:moveTo>
                    <a:pt x="95645" y="5453"/>
                  </a:moveTo>
                  <a:lnTo>
                    <a:pt x="95645" y="95645"/>
                  </a:lnTo>
                  <a:lnTo>
                    <a:pt x="5453" y="95645"/>
                  </a:lnTo>
                  <a:cubicBezTo>
                    <a:pt x="5453" y="145751"/>
                    <a:pt x="45538" y="185836"/>
                    <a:pt x="95645" y="185836"/>
                  </a:cubicBezTo>
                  <a:cubicBezTo>
                    <a:pt x="145751" y="185836"/>
                    <a:pt x="185836" y="145751"/>
                    <a:pt x="185836" y="95645"/>
                  </a:cubicBezTo>
                  <a:cubicBezTo>
                    <a:pt x="185836" y="45538"/>
                    <a:pt x="145751" y="5453"/>
                    <a:pt x="95645" y="5453"/>
                  </a:cubicBezTo>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4DCC425-2D2F-4DA8-ADEF-E8253430D125}"/>
                </a:ext>
              </a:extLst>
            </p:cNvPr>
            <p:cNvSpPr/>
            <p:nvPr/>
          </p:nvSpPr>
          <p:spPr>
            <a:xfrm>
              <a:off x="1069127" y="2115813"/>
              <a:ext cx="100213" cy="100213"/>
            </a:xfrm>
            <a:custGeom>
              <a:avLst/>
              <a:gdLst>
                <a:gd name="connsiteX0" fmla="*/ 95645 w 100212"/>
                <a:gd name="connsiteY0" fmla="*/ 5453 h 100212"/>
                <a:gd name="connsiteX1" fmla="*/ 5453 w 100212"/>
                <a:gd name="connsiteY1" fmla="*/ 95645 h 100212"/>
                <a:gd name="connsiteX2" fmla="*/ 95645 w 100212"/>
                <a:gd name="connsiteY2" fmla="*/ 95645 h 100212"/>
                <a:gd name="connsiteX3" fmla="*/ 95645 w 100212"/>
                <a:gd name="connsiteY3" fmla="*/ 5453 h 100212"/>
              </a:gdLst>
              <a:ahLst/>
              <a:cxnLst>
                <a:cxn ang="0">
                  <a:pos x="connsiteX0" y="connsiteY0"/>
                </a:cxn>
                <a:cxn ang="0">
                  <a:pos x="connsiteX1" y="connsiteY1"/>
                </a:cxn>
                <a:cxn ang="0">
                  <a:pos x="connsiteX2" y="connsiteY2"/>
                </a:cxn>
                <a:cxn ang="0">
                  <a:pos x="connsiteX3" y="connsiteY3"/>
                </a:cxn>
              </a:cxnLst>
              <a:rect l="l" t="t" r="r" b="b"/>
              <a:pathLst>
                <a:path w="100212" h="100212">
                  <a:moveTo>
                    <a:pt x="95645" y="5453"/>
                  </a:moveTo>
                  <a:cubicBezTo>
                    <a:pt x="45538" y="5453"/>
                    <a:pt x="5453" y="45538"/>
                    <a:pt x="5453" y="95645"/>
                  </a:cubicBezTo>
                  <a:lnTo>
                    <a:pt x="95645" y="95645"/>
                  </a:lnTo>
                  <a:lnTo>
                    <a:pt x="95645" y="5453"/>
                  </a:lnTo>
                  <a:close/>
                </a:path>
              </a:pathLst>
            </a:custGeom>
            <a:solidFill>
              <a:srgbClr val="818285"/>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DCE0549C-A20B-43B1-9CA0-7B0447A454BF}"/>
                </a:ext>
              </a:extLst>
            </p:cNvPr>
            <p:cNvSpPr/>
            <p:nvPr/>
          </p:nvSpPr>
          <p:spPr>
            <a:xfrm>
              <a:off x="1624472" y="2114978"/>
              <a:ext cx="41755" cy="200425"/>
            </a:xfrm>
            <a:custGeom>
              <a:avLst/>
              <a:gdLst>
                <a:gd name="connsiteX0" fmla="*/ 5453 w 41755"/>
                <a:gd name="connsiteY0" fmla="*/ 5453 h 200425"/>
                <a:gd name="connsiteX1" fmla="*/ 43868 w 41755"/>
                <a:gd name="connsiteY1" fmla="*/ 5453 h 200425"/>
                <a:gd name="connsiteX2" fmla="*/ 43868 w 41755"/>
                <a:gd name="connsiteY2" fmla="*/ 198363 h 200425"/>
                <a:gd name="connsiteX3" fmla="*/ 5453 w 41755"/>
                <a:gd name="connsiteY3" fmla="*/ 198363 h 200425"/>
              </a:gdLst>
              <a:ahLst/>
              <a:cxnLst>
                <a:cxn ang="0">
                  <a:pos x="connsiteX0" y="connsiteY0"/>
                </a:cxn>
                <a:cxn ang="0">
                  <a:pos x="connsiteX1" y="connsiteY1"/>
                </a:cxn>
                <a:cxn ang="0">
                  <a:pos x="connsiteX2" y="connsiteY2"/>
                </a:cxn>
                <a:cxn ang="0">
                  <a:pos x="connsiteX3" y="connsiteY3"/>
                </a:cxn>
              </a:cxnLst>
              <a:rect l="l" t="t" r="r" b="b"/>
              <a:pathLst>
                <a:path w="41755" h="200425">
                  <a:moveTo>
                    <a:pt x="5453" y="5453"/>
                  </a:moveTo>
                  <a:lnTo>
                    <a:pt x="43868" y="5453"/>
                  </a:lnTo>
                  <a:lnTo>
                    <a:pt x="43868" y="198363"/>
                  </a:lnTo>
                  <a:lnTo>
                    <a:pt x="5453" y="198363"/>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14E7C154-5FE8-4275-A48F-AF7CBD13E1E0}"/>
                </a:ext>
              </a:extLst>
            </p:cNvPr>
            <p:cNvSpPr/>
            <p:nvPr/>
          </p:nvSpPr>
          <p:spPr>
            <a:xfrm>
              <a:off x="1565180" y="2177611"/>
              <a:ext cx="41755" cy="133617"/>
            </a:xfrm>
            <a:custGeom>
              <a:avLst/>
              <a:gdLst>
                <a:gd name="connsiteX0" fmla="*/ 5453 w 41755"/>
                <a:gd name="connsiteY0" fmla="*/ 5453 h 133616"/>
                <a:gd name="connsiteX1" fmla="*/ 43868 w 41755"/>
                <a:gd name="connsiteY1" fmla="*/ 5453 h 133616"/>
                <a:gd name="connsiteX2" fmla="*/ 43868 w 41755"/>
                <a:gd name="connsiteY2" fmla="*/ 135730 h 133616"/>
                <a:gd name="connsiteX3" fmla="*/ 5453 w 41755"/>
                <a:gd name="connsiteY3" fmla="*/ 135730 h 133616"/>
              </a:gdLst>
              <a:ahLst/>
              <a:cxnLst>
                <a:cxn ang="0">
                  <a:pos x="connsiteX0" y="connsiteY0"/>
                </a:cxn>
                <a:cxn ang="0">
                  <a:pos x="connsiteX1" y="connsiteY1"/>
                </a:cxn>
                <a:cxn ang="0">
                  <a:pos x="connsiteX2" y="connsiteY2"/>
                </a:cxn>
                <a:cxn ang="0">
                  <a:pos x="connsiteX3" y="connsiteY3"/>
                </a:cxn>
              </a:cxnLst>
              <a:rect l="l" t="t" r="r" b="b"/>
              <a:pathLst>
                <a:path w="41755" h="133616">
                  <a:moveTo>
                    <a:pt x="5453" y="5453"/>
                  </a:moveTo>
                  <a:lnTo>
                    <a:pt x="43868" y="5453"/>
                  </a:lnTo>
                  <a:lnTo>
                    <a:pt x="43868" y="135730"/>
                  </a:lnTo>
                  <a:lnTo>
                    <a:pt x="5453" y="135730"/>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3BB66B4E-F9A2-48A4-B921-997F6B1C8645}"/>
                </a:ext>
              </a:extLst>
            </p:cNvPr>
            <p:cNvSpPr/>
            <p:nvPr/>
          </p:nvSpPr>
          <p:spPr>
            <a:xfrm>
              <a:off x="1505887" y="2148382"/>
              <a:ext cx="41755" cy="167021"/>
            </a:xfrm>
            <a:custGeom>
              <a:avLst/>
              <a:gdLst>
                <a:gd name="connsiteX0" fmla="*/ 5453 w 41755"/>
                <a:gd name="connsiteY0" fmla="*/ 5453 h 167021"/>
                <a:gd name="connsiteX1" fmla="*/ 43868 w 41755"/>
                <a:gd name="connsiteY1" fmla="*/ 5453 h 167021"/>
                <a:gd name="connsiteX2" fmla="*/ 43868 w 41755"/>
                <a:gd name="connsiteY2" fmla="*/ 164959 h 167021"/>
                <a:gd name="connsiteX3" fmla="*/ 5453 w 41755"/>
                <a:gd name="connsiteY3" fmla="*/ 164959 h 167021"/>
              </a:gdLst>
              <a:ahLst/>
              <a:cxnLst>
                <a:cxn ang="0">
                  <a:pos x="connsiteX0" y="connsiteY0"/>
                </a:cxn>
                <a:cxn ang="0">
                  <a:pos x="connsiteX1" y="connsiteY1"/>
                </a:cxn>
                <a:cxn ang="0">
                  <a:pos x="connsiteX2" y="connsiteY2"/>
                </a:cxn>
                <a:cxn ang="0">
                  <a:pos x="connsiteX3" y="connsiteY3"/>
                </a:cxn>
              </a:cxnLst>
              <a:rect l="l" t="t" r="r" b="b"/>
              <a:pathLst>
                <a:path w="41755" h="167021">
                  <a:moveTo>
                    <a:pt x="5453" y="5453"/>
                  </a:moveTo>
                  <a:lnTo>
                    <a:pt x="43868" y="5453"/>
                  </a:lnTo>
                  <a:lnTo>
                    <a:pt x="43868" y="164959"/>
                  </a:lnTo>
                  <a:lnTo>
                    <a:pt x="5453" y="164959"/>
                  </a:lnTo>
                  <a:close/>
                </a:path>
              </a:pathLst>
            </a:custGeom>
            <a:solidFill>
              <a:srgbClr val="818285"/>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60FD5277-6EBA-479B-A70A-FB599CE15AFA}"/>
                </a:ext>
              </a:extLst>
            </p:cNvPr>
            <p:cNvSpPr/>
            <p:nvPr/>
          </p:nvSpPr>
          <p:spPr>
            <a:xfrm>
              <a:off x="1445760" y="2233563"/>
              <a:ext cx="41755" cy="83511"/>
            </a:xfrm>
            <a:custGeom>
              <a:avLst/>
              <a:gdLst>
                <a:gd name="connsiteX0" fmla="*/ 5453 w 41755"/>
                <a:gd name="connsiteY0" fmla="*/ 5453 h 83510"/>
                <a:gd name="connsiteX1" fmla="*/ 43868 w 41755"/>
                <a:gd name="connsiteY1" fmla="*/ 5453 h 83510"/>
                <a:gd name="connsiteX2" fmla="*/ 43868 w 41755"/>
                <a:gd name="connsiteY2" fmla="*/ 79778 h 83510"/>
                <a:gd name="connsiteX3" fmla="*/ 5453 w 41755"/>
                <a:gd name="connsiteY3" fmla="*/ 79778 h 83510"/>
              </a:gdLst>
              <a:ahLst/>
              <a:cxnLst>
                <a:cxn ang="0">
                  <a:pos x="connsiteX0" y="connsiteY0"/>
                </a:cxn>
                <a:cxn ang="0">
                  <a:pos x="connsiteX1" y="connsiteY1"/>
                </a:cxn>
                <a:cxn ang="0">
                  <a:pos x="connsiteX2" y="connsiteY2"/>
                </a:cxn>
                <a:cxn ang="0">
                  <a:pos x="connsiteX3" y="connsiteY3"/>
                </a:cxn>
              </a:cxnLst>
              <a:rect l="l" t="t" r="r" b="b"/>
              <a:pathLst>
                <a:path w="41755" h="83510">
                  <a:moveTo>
                    <a:pt x="5453" y="5453"/>
                  </a:moveTo>
                  <a:lnTo>
                    <a:pt x="43868" y="5453"/>
                  </a:lnTo>
                  <a:lnTo>
                    <a:pt x="43868" y="79778"/>
                  </a:lnTo>
                  <a:lnTo>
                    <a:pt x="5453" y="79778"/>
                  </a:lnTo>
                  <a:close/>
                </a:path>
              </a:pathLst>
            </a:custGeom>
            <a:solidFill>
              <a:srgbClr val="595A5C"/>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770C018C-44B9-449D-B954-06B260E6488A}"/>
                </a:ext>
              </a:extLst>
            </p:cNvPr>
            <p:cNvSpPr/>
            <p:nvPr/>
          </p:nvSpPr>
          <p:spPr>
            <a:xfrm>
              <a:off x="1684600" y="2177611"/>
              <a:ext cx="41755" cy="133617"/>
            </a:xfrm>
            <a:custGeom>
              <a:avLst/>
              <a:gdLst>
                <a:gd name="connsiteX0" fmla="*/ 5453 w 41755"/>
                <a:gd name="connsiteY0" fmla="*/ 5453 h 133616"/>
                <a:gd name="connsiteX1" fmla="*/ 43868 w 41755"/>
                <a:gd name="connsiteY1" fmla="*/ 5453 h 133616"/>
                <a:gd name="connsiteX2" fmla="*/ 43868 w 41755"/>
                <a:gd name="connsiteY2" fmla="*/ 135730 h 133616"/>
                <a:gd name="connsiteX3" fmla="*/ 5453 w 41755"/>
                <a:gd name="connsiteY3" fmla="*/ 135730 h 133616"/>
              </a:gdLst>
              <a:ahLst/>
              <a:cxnLst>
                <a:cxn ang="0">
                  <a:pos x="connsiteX0" y="connsiteY0"/>
                </a:cxn>
                <a:cxn ang="0">
                  <a:pos x="connsiteX1" y="connsiteY1"/>
                </a:cxn>
                <a:cxn ang="0">
                  <a:pos x="connsiteX2" y="connsiteY2"/>
                </a:cxn>
                <a:cxn ang="0">
                  <a:pos x="connsiteX3" y="connsiteY3"/>
                </a:cxn>
              </a:cxnLst>
              <a:rect l="l" t="t" r="r" b="b"/>
              <a:pathLst>
                <a:path w="41755" h="133616">
                  <a:moveTo>
                    <a:pt x="5453" y="5453"/>
                  </a:moveTo>
                  <a:lnTo>
                    <a:pt x="43868" y="5453"/>
                  </a:lnTo>
                  <a:lnTo>
                    <a:pt x="43868" y="135730"/>
                  </a:lnTo>
                  <a:lnTo>
                    <a:pt x="5453" y="135730"/>
                  </a:lnTo>
                  <a:close/>
                </a:path>
              </a:pathLst>
            </a:custGeom>
            <a:solidFill>
              <a:srgbClr val="A8AAAD"/>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87" name="Rectangle 86">
            <a:extLst>
              <a:ext uri="{FF2B5EF4-FFF2-40B4-BE49-F238E27FC236}">
                <a16:creationId xmlns:a16="http://schemas.microsoft.com/office/drawing/2014/main" id="{2EE48200-A147-4B22-8A69-730E746A3C3F}"/>
              </a:ext>
            </a:extLst>
          </p:cNvPr>
          <p:cNvSpPr/>
          <p:nvPr/>
        </p:nvSpPr>
        <p:spPr bwMode="auto">
          <a:xfrm>
            <a:off x="4183096" y="2704604"/>
            <a:ext cx="2830452" cy="724371"/>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9857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D4E3-952D-4325-A061-77ABF3979A4F}"/>
              </a:ext>
            </a:extLst>
          </p:cNvPr>
          <p:cNvSpPr>
            <a:spLocks noGrp="1"/>
          </p:cNvSpPr>
          <p:nvPr>
            <p:ph type="title"/>
          </p:nvPr>
        </p:nvSpPr>
        <p:spPr>
          <a:xfrm>
            <a:off x="269240" y="347317"/>
            <a:ext cx="11655840" cy="899665"/>
          </a:xfrm>
        </p:spPr>
        <p:txBody>
          <a:bodyPr/>
          <a:lstStyle/>
          <a:p>
            <a:r>
              <a:rPr lang="en-US" sz="3600" dirty="0">
                <a:latin typeface="Segoe UI Semibold" panose="020B0702040204020203" pitchFamily="34" charset="0"/>
                <a:cs typeface="Segoe UI Semibold" panose="020B0702040204020203" pitchFamily="34" charset="0"/>
              </a:rPr>
              <a:t>Cloud-Native App Challenges</a:t>
            </a:r>
          </a:p>
        </p:txBody>
      </p:sp>
      <p:sp>
        <p:nvSpPr>
          <p:cNvPr id="3" name="Text Placeholder 2">
            <a:extLst>
              <a:ext uri="{FF2B5EF4-FFF2-40B4-BE49-F238E27FC236}">
                <a16:creationId xmlns:a16="http://schemas.microsoft.com/office/drawing/2014/main" id="{09957804-29CD-4BEC-995B-FBB8471458A9}"/>
              </a:ext>
            </a:extLst>
          </p:cNvPr>
          <p:cNvSpPr>
            <a:spLocks noGrp="1"/>
          </p:cNvSpPr>
          <p:nvPr>
            <p:ph type="body" sz="quarter" idx="10"/>
          </p:nvPr>
        </p:nvSpPr>
        <p:spPr>
          <a:xfrm>
            <a:off x="1913760" y="1403966"/>
            <a:ext cx="9852572" cy="4266361"/>
          </a:xfrm>
        </p:spPr>
        <p:txBody>
          <a:bodyPr/>
          <a:lstStyle/>
          <a:p>
            <a:pPr marL="0" indent="0">
              <a:lnSpc>
                <a:spcPct val="200000"/>
              </a:lnSpc>
              <a:buNone/>
            </a:pPr>
            <a:r>
              <a:rPr lang="en-US" sz="3200" dirty="0">
                <a:latin typeface="Segoe UI" panose="020B0502040204020203" pitchFamily="34" charset="0"/>
                <a:cs typeface="Segoe UI" panose="020B0502040204020203" pitchFamily="34" charset="0"/>
              </a:rPr>
              <a:t>Multitude of data types</a:t>
            </a:r>
          </a:p>
          <a:p>
            <a:pPr marL="0" indent="0">
              <a:lnSpc>
                <a:spcPct val="200000"/>
              </a:lnSpc>
              <a:buNone/>
            </a:pPr>
            <a:r>
              <a:rPr lang="en-US" sz="3200" dirty="0">
                <a:latin typeface="Segoe UI" panose="020B0502040204020203" pitchFamily="34" charset="0"/>
                <a:cs typeface="Segoe UI" panose="020B0502040204020203" pitchFamily="34" charset="0"/>
              </a:rPr>
              <a:t>Customer demands for low latency experience</a:t>
            </a:r>
          </a:p>
          <a:p>
            <a:pPr marL="0" indent="0">
              <a:lnSpc>
                <a:spcPct val="200000"/>
              </a:lnSpc>
              <a:buNone/>
            </a:pPr>
            <a:r>
              <a:rPr lang="en-US" sz="3200" dirty="0">
                <a:latin typeface="Segoe UI" panose="020B0502040204020203" pitchFamily="34" charset="0"/>
                <a:cs typeface="Segoe UI" panose="020B0502040204020203" pitchFamily="34" charset="0"/>
              </a:rPr>
              <a:t>Cross-region mission critical durability</a:t>
            </a:r>
          </a:p>
          <a:p>
            <a:pPr marL="0" indent="0">
              <a:lnSpc>
                <a:spcPct val="200000"/>
              </a:lnSpc>
              <a:buNone/>
            </a:pPr>
            <a:r>
              <a:rPr lang="en-US" sz="3200" dirty="0">
                <a:latin typeface="Segoe UI" panose="020B0502040204020203" pitchFamily="34" charset="0"/>
                <a:cs typeface="Segoe UI" panose="020B0502040204020203" pitchFamily="34" charset="0"/>
              </a:rPr>
              <a:t>Real-time personalization </a:t>
            </a:r>
          </a:p>
        </p:txBody>
      </p:sp>
      <p:sp>
        <p:nvSpPr>
          <p:cNvPr id="5" name="Data &amp; AI" title="Icon of several circles connected to eachother by lines">
            <a:extLst>
              <a:ext uri="{FF2B5EF4-FFF2-40B4-BE49-F238E27FC236}">
                <a16:creationId xmlns:a16="http://schemas.microsoft.com/office/drawing/2014/main" id="{F7821187-1F2D-460A-9463-270E7E9C35AC}"/>
              </a:ext>
            </a:extLst>
          </p:cNvPr>
          <p:cNvSpPr>
            <a:spLocks noChangeAspect="1" noEditPoints="1"/>
          </p:cNvSpPr>
          <p:nvPr/>
        </p:nvSpPr>
        <p:spPr bwMode="auto">
          <a:xfrm>
            <a:off x="966503" y="1886056"/>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7" name="DevUpdate_ECC5" title="Icon of a clock with an arrow around it pointing clockwise">
            <a:extLst>
              <a:ext uri="{FF2B5EF4-FFF2-40B4-BE49-F238E27FC236}">
                <a16:creationId xmlns:a16="http://schemas.microsoft.com/office/drawing/2014/main" id="{0F4E2911-383B-472E-8F96-21271840D79B}"/>
              </a:ext>
            </a:extLst>
          </p:cNvPr>
          <p:cNvSpPr>
            <a:spLocks noChangeAspect="1" noEditPoints="1"/>
          </p:cNvSpPr>
          <p:nvPr/>
        </p:nvSpPr>
        <p:spPr bwMode="auto">
          <a:xfrm>
            <a:off x="993122" y="2924224"/>
            <a:ext cx="442577" cy="442684"/>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sp>
        <p:nvSpPr>
          <p:cNvPr id="8" name="magnify" title="Icon of a magnifying glass">
            <a:extLst>
              <a:ext uri="{FF2B5EF4-FFF2-40B4-BE49-F238E27FC236}">
                <a16:creationId xmlns:a16="http://schemas.microsoft.com/office/drawing/2014/main" id="{D799ADC7-89B9-4D72-BA1E-CDF7686003B1}"/>
              </a:ext>
            </a:extLst>
          </p:cNvPr>
          <p:cNvSpPr>
            <a:spLocks noChangeAspect="1" noEditPoints="1"/>
          </p:cNvSpPr>
          <p:nvPr/>
        </p:nvSpPr>
        <p:spPr bwMode="auto">
          <a:xfrm flipH="1">
            <a:off x="793179" y="5170009"/>
            <a:ext cx="636228" cy="62407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505050"/>
              </a:solidFill>
              <a:effectLst/>
              <a:uLnTx/>
              <a:uFillTx/>
              <a:latin typeface="Segoe UI"/>
            </a:endParaRPr>
          </a:p>
        </p:txBody>
      </p:sp>
      <p:sp>
        <p:nvSpPr>
          <p:cNvPr id="9" name="people_4" title="Icon of a person">
            <a:extLst>
              <a:ext uri="{FF2B5EF4-FFF2-40B4-BE49-F238E27FC236}">
                <a16:creationId xmlns:a16="http://schemas.microsoft.com/office/drawing/2014/main" id="{934AD41E-5F3B-4391-B995-FAF0C4878E1A}"/>
              </a:ext>
            </a:extLst>
          </p:cNvPr>
          <p:cNvSpPr>
            <a:spLocks noChangeAspect="1" noEditPoints="1"/>
          </p:cNvSpPr>
          <p:nvPr/>
        </p:nvSpPr>
        <p:spPr bwMode="auto">
          <a:xfrm>
            <a:off x="1121803" y="5266462"/>
            <a:ext cx="192831" cy="2155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505050"/>
              </a:solidFill>
              <a:effectLst/>
              <a:uLnTx/>
              <a:uFillTx/>
              <a:latin typeface="Segoe UI"/>
            </a:endParaRPr>
          </a:p>
        </p:txBody>
      </p:sp>
      <p:sp>
        <p:nvSpPr>
          <p:cNvPr id="10" name="globe_6" title="Icon of a monitor in front of a sphere made of lines">
            <a:extLst>
              <a:ext uri="{FF2B5EF4-FFF2-40B4-BE49-F238E27FC236}">
                <a16:creationId xmlns:a16="http://schemas.microsoft.com/office/drawing/2014/main" id="{15577B49-F24D-4B81-83D5-0324C2204CDF}"/>
              </a:ext>
            </a:extLst>
          </p:cNvPr>
          <p:cNvSpPr>
            <a:spLocks noChangeAspect="1" noEditPoints="1"/>
          </p:cNvSpPr>
          <p:nvPr/>
        </p:nvSpPr>
        <p:spPr bwMode="auto">
          <a:xfrm>
            <a:off x="981003" y="4004288"/>
            <a:ext cx="500033" cy="53566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ndParaRPr>
          </a:p>
        </p:txBody>
      </p:sp>
    </p:spTree>
    <p:custDataLst>
      <p:tags r:id="rId1"/>
    </p:custDataLst>
    <p:extLst>
      <p:ext uri="{BB962C8B-B14F-4D97-AF65-F5344CB8AC3E}">
        <p14:creationId xmlns:p14="http://schemas.microsoft.com/office/powerpoint/2010/main" val="23405149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2312" y="5363729"/>
            <a:ext cx="9921058" cy="1934222"/>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defRPr/>
            </a:pPr>
            <a:endParaRPr lang="en-US" dirty="0">
              <a:solidFill>
                <a:srgbClr val="505050"/>
              </a:solidFill>
              <a:latin typeface="Segoe UI"/>
            </a:endParaRPr>
          </a:p>
        </p:txBody>
      </p:sp>
      <p:sp>
        <p:nvSpPr>
          <p:cNvPr id="273" name="Freeform: Shape 99"/>
          <p:cNvSpPr/>
          <p:nvPr/>
        </p:nvSpPr>
        <p:spPr>
          <a:xfrm>
            <a:off x="67834" y="5084328"/>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275" name="Freeform: Shape 827"/>
          <p:cNvSpPr/>
          <p:nvPr/>
        </p:nvSpPr>
        <p:spPr>
          <a:xfrm>
            <a:off x="758441" y="3086103"/>
            <a:ext cx="669769" cy="30962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pic>
        <p:nvPicPr>
          <p:cNvPr id="276" name="Picture 2" descr="https://c2.staticflickr.com/4/3701/19224697601_d03ecccf71_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945" r="13945"/>
          <a:stretch/>
        </p:blipFill>
        <p:spPr bwMode="auto">
          <a:xfrm>
            <a:off x="9345336" y="2405460"/>
            <a:ext cx="554033" cy="768321"/>
          </a:xfrm>
          <a:prstGeom prst="rect">
            <a:avLst/>
          </a:prstGeom>
          <a:noFill/>
          <a:extLst>
            <a:ext uri="{909E8E84-426E-40DD-AFC4-6F175D3DCCD1}">
              <a14:hiddenFill xmlns:a14="http://schemas.microsoft.com/office/drawing/2010/main">
                <a:solidFill>
                  <a:srgbClr val="FFFFFF"/>
                </a:solidFill>
              </a14:hiddenFill>
            </a:ext>
          </a:extLst>
        </p:spPr>
      </p:pic>
      <p:sp>
        <p:nvSpPr>
          <p:cNvPr id="277" name="Freeform: Shape 28"/>
          <p:cNvSpPr/>
          <p:nvPr/>
        </p:nvSpPr>
        <p:spPr>
          <a:xfrm>
            <a:off x="4305847" y="2273552"/>
            <a:ext cx="722749" cy="623100"/>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27343" y="2281491"/>
            <a:ext cx="1559809" cy="606820"/>
          </a:xfrm>
          <a:prstGeom prst="rect">
            <a:avLst/>
          </a:prstGeom>
          <a:extLst>
            <a:ext uri="{909E8E84-426E-40DD-AFC4-6F175D3DCCD1}">
              <a14:hiddenFill xmlns:a14="http://schemas.microsoft.com/office/drawing/2010/main">
                <a:solidFill>
                  <a:srgbClr val="FFFFFF"/>
                </a:solidFill>
              </a14:hiddenFill>
            </a:ext>
          </a:extLst>
        </p:spPr>
      </p:pic>
      <p:pic>
        <p:nvPicPr>
          <p:cNvPr id="279" name="Picture 4" descr="File:MongoDB-Logo.sv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2199" y="2584897"/>
            <a:ext cx="1564105" cy="424416"/>
          </a:xfrm>
          <a:prstGeom prst="rect">
            <a:avLst/>
          </a:prstGeom>
          <a:noFill/>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5905" y="3693537"/>
            <a:ext cx="586220" cy="377109"/>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247" y="3400051"/>
            <a:ext cx="499137" cy="473256"/>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rgbClr val="FFFFFF"/>
                </a:solidFill>
                <a:latin typeface="Segoe UI"/>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rgbClr val="FFFFFF"/>
                </a:solidFill>
                <a:latin typeface="Segoe UI"/>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rgbClr val="FFFFFF"/>
                </a:solidFill>
                <a:latin typeface="Segoe UI"/>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rgbClr val="FFFFFF"/>
                </a:solidFill>
                <a:latin typeface="Segoe UI"/>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rgbClr val="FFFFFF"/>
                </a:solidFill>
                <a:latin typeface="Segoe UI"/>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rgbClr val="FFFFFF"/>
                </a:solidFill>
                <a:latin typeface="Segoe UI"/>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solidFill>
                  <a:srgbClr val="FFFFFF"/>
                </a:solidFill>
                <a:latin typeface="Segoe UI"/>
              </a:endParaRPr>
            </a:p>
          </p:txBody>
        </p:sp>
      </p:grpSp>
      <p:sp>
        <p:nvSpPr>
          <p:cNvPr id="303" name="TextBox 302"/>
          <p:cNvSpPr txBox="1"/>
          <p:nvPr/>
        </p:nvSpPr>
        <p:spPr>
          <a:xfrm>
            <a:off x="4389950" y="3807122"/>
            <a:ext cx="1013916" cy="257086"/>
          </a:xfrm>
          <a:prstGeom prst="rect">
            <a:avLst/>
          </a:prstGeom>
          <a:noFill/>
        </p:spPr>
        <p:txBody>
          <a:bodyPr wrap="none" lIns="0" rtlCol="0">
            <a:spAutoFit/>
          </a:bodyPr>
          <a:lstStyle/>
          <a:p>
            <a:pPr algn="ctr" defTabSz="914225">
              <a:defRPr/>
            </a:pPr>
            <a:r>
              <a:rPr lang="en-US" sz="1050">
                <a:solidFill>
                  <a:srgbClr val="0078D7"/>
                </a:solidFill>
                <a:latin typeface="Segoe UI Semibold" panose="020B0702040204020203" pitchFamily="34" charset="0"/>
                <a:cs typeface="Segoe UI Semibold" panose="020B0702040204020203" pitchFamily="34" charset="0"/>
              </a:rPr>
              <a:t>Column-family</a:t>
            </a:r>
          </a:p>
        </p:txBody>
      </p:sp>
      <p:sp>
        <p:nvSpPr>
          <p:cNvPr id="304" name="TextBox 303"/>
          <p:cNvSpPr txBox="1"/>
          <p:nvPr/>
        </p:nvSpPr>
        <p:spPr>
          <a:xfrm>
            <a:off x="6863476" y="3882102"/>
            <a:ext cx="727122" cy="253916"/>
          </a:xfrm>
          <a:prstGeom prst="rect">
            <a:avLst/>
          </a:prstGeom>
          <a:noFill/>
        </p:spPr>
        <p:txBody>
          <a:bodyPr wrap="none" lIns="0" rtlCol="0">
            <a:spAutoFit/>
          </a:bodyPr>
          <a:lstStyle/>
          <a:p>
            <a:pPr algn="ctr" defTabSz="914225">
              <a:defRPr/>
            </a:pPr>
            <a:r>
              <a:rPr lang="en-US" sz="1050">
                <a:solidFill>
                  <a:srgbClr val="0078D7"/>
                </a:solidFill>
                <a:latin typeface="Segoe UI Semibold" panose="020B0702040204020203" pitchFamily="34" charset="0"/>
                <a:cs typeface="Segoe UI Semibold" panose="020B0702040204020203" pitchFamily="34" charset="0"/>
              </a:rPr>
              <a:t>Document</a:t>
            </a:r>
          </a:p>
        </p:txBody>
      </p:sp>
      <p:sp>
        <p:nvSpPr>
          <p:cNvPr id="305" name="TextBox 304"/>
          <p:cNvSpPr txBox="1"/>
          <p:nvPr/>
        </p:nvSpPr>
        <p:spPr>
          <a:xfrm>
            <a:off x="8958030" y="4170358"/>
            <a:ext cx="475384" cy="257086"/>
          </a:xfrm>
          <a:prstGeom prst="rect">
            <a:avLst/>
          </a:prstGeom>
          <a:noFill/>
        </p:spPr>
        <p:txBody>
          <a:bodyPr wrap="none" lIns="0" rtlCol="0">
            <a:spAutoFit/>
          </a:bodyPr>
          <a:lstStyle/>
          <a:p>
            <a:pPr algn="ctr" defTabSz="914225">
              <a:defRPr/>
            </a:pPr>
            <a:r>
              <a:rPr lang="en-US" sz="1050">
                <a:solidFill>
                  <a:srgbClr val="0078D7"/>
                </a:solidFill>
                <a:latin typeface="Segoe UI Semibold" panose="020B0702040204020203" pitchFamily="34" charset="0"/>
                <a:cs typeface="Segoe UI Semibold" panose="020B0702040204020203" pitchFamily="34" charset="0"/>
              </a:rPr>
              <a:t>Graph</a:t>
            </a:r>
          </a:p>
        </p:txBody>
      </p:sp>
      <p:sp>
        <p:nvSpPr>
          <p:cNvPr id="306" name="TextBox 305"/>
          <p:cNvSpPr txBox="1"/>
          <p:nvPr/>
        </p:nvSpPr>
        <p:spPr>
          <a:xfrm>
            <a:off x="858767" y="5253156"/>
            <a:ext cx="2007281" cy="276999"/>
          </a:xfrm>
          <a:prstGeom prst="rect">
            <a:avLst/>
          </a:prstGeom>
          <a:noFill/>
        </p:spPr>
        <p:txBody>
          <a:bodyPr wrap="none" rtlCol="0">
            <a:spAutoFit/>
          </a:bodyPr>
          <a:lstStyle/>
          <a:p>
            <a:pPr algn="ctr" defTabSz="856960">
              <a:defRPr/>
            </a:pPr>
            <a:r>
              <a:rPr lang="en-US" sz="1200" kern="0">
                <a:solidFill>
                  <a:srgbClr val="002050"/>
                </a:solidFill>
                <a:latin typeface="Segoe UI"/>
                <a:cs typeface="Segoe UI Light" panose="020B0502040204020203" pitchFamily="34" charset="0"/>
              </a:rPr>
              <a:t>Turnkey global distribution</a:t>
            </a:r>
          </a:p>
        </p:txBody>
      </p:sp>
      <p:sp>
        <p:nvSpPr>
          <p:cNvPr id="307" name="TextBox 306"/>
          <p:cNvSpPr txBox="1"/>
          <p:nvPr/>
        </p:nvSpPr>
        <p:spPr>
          <a:xfrm>
            <a:off x="2680536" y="4696277"/>
            <a:ext cx="1891597" cy="469037"/>
          </a:xfrm>
          <a:prstGeom prst="rect">
            <a:avLst/>
          </a:prstGeom>
          <a:noFill/>
        </p:spPr>
        <p:txBody>
          <a:bodyPr wrap="none" rtlCol="0">
            <a:spAutoFit/>
          </a:bodyPr>
          <a:lstStyle/>
          <a:p>
            <a:pPr algn="ctr" defTabSz="856960">
              <a:defRPr/>
            </a:pPr>
            <a:r>
              <a:rPr lang="en-US" sz="1200" kern="0">
                <a:solidFill>
                  <a:srgbClr val="002050"/>
                </a:solidFill>
                <a:latin typeface="Segoe UI"/>
                <a:cs typeface="Segoe UI Light" panose="020B0502040204020203" pitchFamily="34" charset="0"/>
              </a:rPr>
              <a:t>Elastic scale out </a:t>
            </a:r>
          </a:p>
          <a:p>
            <a:pPr algn="ctr" defTabSz="856960">
              <a:defRPr/>
            </a:pPr>
            <a:r>
              <a:rPr lang="en-US" sz="1200" kern="0">
                <a:solidFill>
                  <a:srgbClr val="002050"/>
                </a:solidFill>
                <a:latin typeface="Segoe UI"/>
                <a:cs typeface="Segoe UI Light" panose="020B0502040204020203" pitchFamily="34" charset="0"/>
              </a:rPr>
              <a:t>of storage &amp; throughput</a:t>
            </a:r>
          </a:p>
        </p:txBody>
      </p:sp>
      <p:sp>
        <p:nvSpPr>
          <p:cNvPr id="308" name="TextBox 307"/>
          <p:cNvSpPr txBox="1"/>
          <p:nvPr/>
        </p:nvSpPr>
        <p:spPr>
          <a:xfrm>
            <a:off x="4426797" y="4573909"/>
            <a:ext cx="3222357" cy="276999"/>
          </a:xfrm>
          <a:prstGeom prst="rect">
            <a:avLst/>
          </a:prstGeom>
          <a:noFill/>
        </p:spPr>
        <p:txBody>
          <a:bodyPr wrap="none" rtlCol="0">
            <a:spAutoFit/>
          </a:bodyPr>
          <a:lstStyle/>
          <a:p>
            <a:pPr algn="ctr" defTabSz="856960">
              <a:defRPr/>
            </a:pPr>
            <a:r>
              <a:rPr lang="en-US" sz="1200" kern="0">
                <a:solidFill>
                  <a:srgbClr val="002050"/>
                </a:solidFill>
                <a:latin typeface="Segoe UI"/>
                <a:cs typeface="Segoe UI Light" panose="020B0502040204020203" pitchFamily="34" charset="0"/>
              </a:rPr>
              <a:t>Guaranteed low latency at the 99</a:t>
            </a:r>
            <a:r>
              <a:rPr lang="en-US" sz="1200" kern="0" baseline="30000">
                <a:solidFill>
                  <a:srgbClr val="002050"/>
                </a:solidFill>
                <a:latin typeface="Segoe UI"/>
                <a:cs typeface="Segoe UI Light" panose="020B0502040204020203" pitchFamily="34" charset="0"/>
              </a:rPr>
              <a:t>th</a:t>
            </a:r>
            <a:r>
              <a:rPr lang="en-US" sz="1200" kern="0">
                <a:solidFill>
                  <a:srgbClr val="002050"/>
                </a:solidFill>
                <a:latin typeface="Segoe UI"/>
                <a:cs typeface="Segoe UI Light" panose="020B0502040204020203" pitchFamily="34" charset="0"/>
              </a:rPr>
              <a:t> percentile</a:t>
            </a:r>
          </a:p>
        </p:txBody>
      </p:sp>
      <p:sp>
        <p:nvSpPr>
          <p:cNvPr id="309" name="TextBox 308"/>
          <p:cNvSpPr txBox="1"/>
          <p:nvPr/>
        </p:nvSpPr>
        <p:spPr>
          <a:xfrm>
            <a:off x="9815131" y="5253156"/>
            <a:ext cx="1595310" cy="276999"/>
          </a:xfrm>
          <a:prstGeom prst="rect">
            <a:avLst/>
          </a:prstGeom>
          <a:noFill/>
        </p:spPr>
        <p:txBody>
          <a:bodyPr wrap="none" rtlCol="0">
            <a:spAutoFit/>
          </a:bodyPr>
          <a:lstStyle/>
          <a:p>
            <a:pPr algn="ctr" defTabSz="856960">
              <a:defRPr/>
            </a:pPr>
            <a:r>
              <a:rPr lang="en-US" sz="1200" kern="0">
                <a:solidFill>
                  <a:srgbClr val="002050"/>
                </a:solidFill>
                <a:latin typeface="Segoe UI"/>
                <a:cs typeface="Segoe UI Light" panose="020B0502040204020203" pitchFamily="34" charset="0"/>
              </a:rPr>
              <a:t>Comprehensive SLAs</a:t>
            </a:r>
          </a:p>
        </p:txBody>
      </p:sp>
      <p:sp>
        <p:nvSpPr>
          <p:cNvPr id="310" name="TextBox 309"/>
          <p:cNvSpPr txBox="1"/>
          <p:nvPr/>
        </p:nvSpPr>
        <p:spPr>
          <a:xfrm>
            <a:off x="7270911" y="4825235"/>
            <a:ext cx="2691763" cy="276999"/>
          </a:xfrm>
          <a:prstGeom prst="rect">
            <a:avLst/>
          </a:prstGeom>
          <a:noFill/>
        </p:spPr>
        <p:txBody>
          <a:bodyPr wrap="none" rtlCol="0">
            <a:spAutoFit/>
          </a:bodyPr>
          <a:lstStyle/>
          <a:p>
            <a:pPr algn="ctr" defTabSz="856960">
              <a:defRPr/>
            </a:pPr>
            <a:r>
              <a:rPr lang="en-US" sz="1200" kern="0">
                <a:solidFill>
                  <a:srgbClr val="002050"/>
                </a:solidFill>
                <a:latin typeface="Segoe UI"/>
                <a:cs typeface="Segoe UI Light" panose="020B0502040204020203" pitchFamily="34" charset="0"/>
              </a:rPr>
              <a:t>Five well-defined consistency models</a:t>
            </a:r>
          </a:p>
        </p:txBody>
      </p:sp>
      <p:grpSp>
        <p:nvGrpSpPr>
          <p:cNvPr id="311" name="Group 3"/>
          <p:cNvGrpSpPr/>
          <p:nvPr/>
        </p:nvGrpSpPr>
        <p:grpSpPr>
          <a:xfrm>
            <a:off x="2187623" y="5945143"/>
            <a:ext cx="752795" cy="752794"/>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pic>
            <p:nvPicPr>
              <p:cNvPr id="315" name="Graphic 908" descr="Marke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487" y="6066606"/>
            <a:ext cx="752795" cy="752794"/>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pic>
            <p:nvPicPr>
              <p:cNvPr id="320" name="Graphic 913" descr="Marke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06" y="5706073"/>
            <a:ext cx="752795" cy="752794"/>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pic>
            <p:nvPicPr>
              <p:cNvPr id="325" name="Graphic 918" descr="Marke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470" y="5706073"/>
            <a:ext cx="752795" cy="752794"/>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pic>
            <p:nvPicPr>
              <p:cNvPr id="330" name="Graphic 923" descr="Marke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32415" y="2527090"/>
                <a:ext cx="1070585" cy="1070585"/>
              </a:xfrm>
              <a:prstGeom prst="rect">
                <a:avLst/>
              </a:prstGeom>
            </p:spPr>
          </p:pic>
        </p:grpSp>
      </p:grpSp>
      <p:sp>
        <p:nvSpPr>
          <p:cNvPr id="331" name="Freeform: Shape 8"/>
          <p:cNvSpPr/>
          <p:nvPr/>
        </p:nvSpPr>
        <p:spPr>
          <a:xfrm>
            <a:off x="24952" y="4279425"/>
            <a:ext cx="12197527" cy="1037554"/>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332" name="Freeform: Shape 927"/>
          <p:cNvSpPr/>
          <p:nvPr/>
        </p:nvSpPr>
        <p:spPr>
          <a:xfrm>
            <a:off x="24952" y="3183228"/>
            <a:ext cx="12197527" cy="1019884"/>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333" name="TextBox 332"/>
          <p:cNvSpPr txBox="1"/>
          <p:nvPr/>
        </p:nvSpPr>
        <p:spPr>
          <a:xfrm>
            <a:off x="5068647" y="2435282"/>
            <a:ext cx="1132585" cy="374793"/>
          </a:xfrm>
          <a:prstGeom prst="rect">
            <a:avLst/>
          </a:prstGeom>
          <a:noFill/>
        </p:spPr>
        <p:txBody>
          <a:bodyPr wrap="none" rtlCol="0">
            <a:spAutoFit/>
          </a:bodyPr>
          <a:lstStyle/>
          <a:p>
            <a:pPr defTabSz="914225">
              <a:defRPr/>
            </a:pPr>
            <a:r>
              <a:rPr lang="en-US">
                <a:solidFill>
                  <a:srgbClr val="505050"/>
                </a:solidFill>
                <a:latin typeface="Segoe UI"/>
              </a:rPr>
              <a:t>Table API</a:t>
            </a:r>
          </a:p>
        </p:txBody>
      </p:sp>
      <p:grpSp>
        <p:nvGrpSpPr>
          <p:cNvPr id="334" name="Group 333"/>
          <p:cNvGrpSpPr/>
          <p:nvPr/>
        </p:nvGrpSpPr>
        <p:grpSpPr>
          <a:xfrm>
            <a:off x="4500203" y="3573384"/>
            <a:ext cx="648868" cy="124628"/>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grpSp>
        <p:nvGrpSpPr>
          <p:cNvPr id="340" name="Group 339"/>
          <p:cNvGrpSpPr/>
          <p:nvPr/>
        </p:nvGrpSpPr>
        <p:grpSpPr>
          <a:xfrm>
            <a:off x="2554055" y="3662121"/>
            <a:ext cx="728525" cy="777767"/>
            <a:chOff x="4511512" y="6316301"/>
            <a:chExt cx="672943" cy="1617226"/>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sp>
          <p:nvSpPr>
            <p:cNvPr id="342" name="TextBox 341"/>
            <p:cNvSpPr txBox="1"/>
            <p:nvPr/>
          </p:nvSpPr>
          <p:spPr>
            <a:xfrm>
              <a:off x="4533630" y="7398964"/>
              <a:ext cx="650825" cy="534563"/>
            </a:xfrm>
            <a:prstGeom prst="rect">
              <a:avLst/>
            </a:prstGeom>
            <a:noFill/>
          </p:spPr>
          <p:txBody>
            <a:bodyPr wrap="none" lIns="0" rtlCol="0">
              <a:spAutoFit/>
            </a:bodyPr>
            <a:lstStyle/>
            <a:p>
              <a:pPr algn="ctr" defTabSz="914225">
                <a:defRPr/>
              </a:pPr>
              <a:r>
                <a:rPr lang="en-US" sz="1050">
                  <a:solidFill>
                    <a:srgbClr val="0078D7"/>
                  </a:solidFill>
                  <a:latin typeface="Segoe UI Semibold" panose="020B0702040204020203" pitchFamily="34" charset="0"/>
                  <a:cs typeface="Segoe UI Semibold" panose="020B0702040204020203"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2227" y="2791250"/>
            <a:ext cx="932927" cy="625359"/>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991" y="985652"/>
            <a:ext cx="6778022" cy="338542"/>
          </a:xfrm>
          <a:prstGeom prst="rect">
            <a:avLst/>
          </a:prstGeom>
          <a:noFill/>
        </p:spPr>
        <p:txBody>
          <a:bodyPr wrap="square" lIns="91427" tIns="91427" rIns="0" bIns="0" rtlCol="0">
            <a:spAutoFit/>
          </a:bodyPr>
          <a:lstStyle/>
          <a:p>
            <a:pPr algn="ctr" defTabSz="914225">
              <a:defRPr/>
            </a:pPr>
            <a:r>
              <a:rPr lang="en-US" sz="1600" kern="0" dirty="0">
                <a:solidFill>
                  <a:srgbClr val="00B0F0"/>
                </a:solidFill>
                <a:latin typeface="Segoe UI Semibold" panose="020B0702040204020203" pitchFamily="34" charset="0"/>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861" y="276731"/>
            <a:ext cx="5212282" cy="767579"/>
            <a:chOff x="3117779" y="276283"/>
            <a:chExt cx="5213021" cy="767688"/>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7688"/>
            </a:xfrm>
            <a:prstGeom prst="rect">
              <a:avLst/>
            </a:prstGeom>
            <a:noFill/>
          </p:spPr>
          <p:txBody>
            <a:bodyPr wrap="square" rtlCol="0">
              <a:spAutoFit/>
            </a:bodyPr>
            <a:lstStyle/>
            <a:p>
              <a:pPr algn="ctr" defTabSz="914225">
                <a:defRPr/>
              </a:pPr>
              <a:r>
                <a:rPr lang="en-US" sz="4400" dirty="0">
                  <a:solidFill>
                    <a:srgbClr val="00B0F0"/>
                  </a:solidFill>
                  <a:latin typeface="Segoe UI Light" panose="020B0502040204020203" pitchFamily="34" charset="0"/>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10"/>
            <a:stretch>
              <a:fillRect/>
            </a:stretch>
          </p:blipFill>
          <p:spPr>
            <a:xfrm>
              <a:off x="3117779" y="296732"/>
              <a:ext cx="728542" cy="728542"/>
            </a:xfrm>
            <a:prstGeom prst="rect">
              <a:avLst/>
            </a:prstGeom>
          </p:spPr>
        </p:pic>
      </p:grpSp>
    </p:spTree>
    <p:custDataLst>
      <p:tags r:id="rId1"/>
    </p:custDataLst>
    <p:extLst>
      <p:ext uri="{BB962C8B-B14F-4D97-AF65-F5344CB8AC3E}">
        <p14:creationId xmlns:p14="http://schemas.microsoft.com/office/powerpoint/2010/main" val="24496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15174" y="5730087"/>
            <a:ext cx="6029226" cy="358454"/>
            <a:chOff x="2834994" y="1632080"/>
            <a:chExt cx="6974467" cy="426308"/>
          </a:xfrm>
        </p:grpSpPr>
        <p:grpSp>
          <p:nvGrpSpPr>
            <p:cNvPr id="24" name="Group 23"/>
            <p:cNvGrpSpPr/>
            <p:nvPr/>
          </p:nvGrpSpPr>
          <p:grpSpPr>
            <a:xfrm>
              <a:off x="2834994" y="1632080"/>
              <a:ext cx="6252120" cy="426308"/>
              <a:chOff x="2142068" y="1582268"/>
              <a:chExt cx="7713131" cy="525931"/>
            </a:xfrm>
          </p:grpSpPr>
          <p:pic>
            <p:nvPicPr>
              <p:cNvPr id="13" name="Picture 12"/>
              <p:cNvPicPr>
                <a:picLocks noChangeAspect="1"/>
              </p:cNvPicPr>
              <p:nvPr/>
            </p:nvPicPr>
            <p:blipFill rotWithShape="1">
              <a:blip r:embed="rId4"/>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4"/>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4"/>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4"/>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4"/>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4"/>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4"/>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54"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30837" y="1672251"/>
              <a:ext cx="378624" cy="378624"/>
            </a:xfrm>
            <a:prstGeom prst="rect">
              <a:avLst/>
            </a:prstGeom>
          </p:spPr>
        </p:pic>
      </p:grpSp>
      <p:pic>
        <p:nvPicPr>
          <p:cNvPr id="23" name="Picture 22">
            <a:extLst>
              <a:ext uri="{FF2B5EF4-FFF2-40B4-BE49-F238E27FC236}">
                <a16:creationId xmlns:a16="http://schemas.microsoft.com/office/drawing/2014/main" id="{8D4CBA50-5F56-40DD-9A39-48571ABDFA46}"/>
              </a:ext>
            </a:extLst>
          </p:cNvPr>
          <p:cNvPicPr>
            <a:picLocks noChangeAspect="1"/>
          </p:cNvPicPr>
          <p:nvPr/>
        </p:nvPicPr>
        <p:blipFill>
          <a:blip r:embed="rId6"/>
          <a:stretch>
            <a:fillRect/>
          </a:stretch>
        </p:blipFill>
        <p:spPr>
          <a:xfrm>
            <a:off x="437318" y="1754796"/>
            <a:ext cx="6384939" cy="3593818"/>
          </a:xfrm>
          <a:prstGeom prst="rect">
            <a:avLst/>
          </a:prstGeom>
        </p:spPr>
      </p:pic>
      <p:sp>
        <p:nvSpPr>
          <p:cNvPr id="7" name="Text Placeholder 6">
            <a:extLst>
              <a:ext uri="{FF2B5EF4-FFF2-40B4-BE49-F238E27FC236}">
                <a16:creationId xmlns:a16="http://schemas.microsoft.com/office/drawing/2014/main" id="{095CF122-DFC3-014D-B310-CEE24DFA5422}"/>
              </a:ext>
            </a:extLst>
          </p:cNvPr>
          <p:cNvSpPr>
            <a:spLocks noGrp="1"/>
          </p:cNvSpPr>
          <p:nvPr>
            <p:ph type="body" sz="quarter" idx="11"/>
          </p:nvPr>
        </p:nvSpPr>
        <p:spPr>
          <a:xfrm>
            <a:off x="7772456" y="2178050"/>
            <a:ext cx="3818182" cy="3283636"/>
          </a:xfrm>
        </p:spPr>
        <p:txBody>
          <a:bodyPr/>
          <a:lstStyle/>
          <a:p>
            <a:pPr>
              <a:lnSpc>
                <a:spcPct val="90000"/>
              </a:lnSpc>
              <a:spcBef>
                <a:spcPts val="1200"/>
              </a:spcBef>
              <a:spcAft>
                <a:spcPts val="0"/>
              </a:spcAft>
              <a:buSzTx/>
              <a:defRPr/>
            </a:pPr>
            <a:r>
              <a:rPr lang="en-US" sz="2000" b="0" dirty="0">
                <a:solidFill>
                  <a:schemeClr val="tx1"/>
                </a:solidFill>
                <a:latin typeface="Segoe UI"/>
                <a:cs typeface="Segoe UI"/>
              </a:rPr>
              <a:t>Integrated environment, purpose-built for bot development </a:t>
            </a:r>
          </a:p>
          <a:p>
            <a:pPr>
              <a:lnSpc>
                <a:spcPct val="90000"/>
              </a:lnSpc>
              <a:spcBef>
                <a:spcPts val="1200"/>
              </a:spcBef>
              <a:spcAft>
                <a:spcPts val="0"/>
              </a:spcAft>
              <a:buSzTx/>
              <a:defRPr/>
            </a:pPr>
            <a:r>
              <a:rPr lang="en-US" sz="2000" b="0" dirty="0">
                <a:solidFill>
                  <a:schemeClr val="tx1"/>
                </a:solidFill>
                <a:latin typeface="Segoe UI"/>
                <a:cs typeface="Segoe UI"/>
              </a:rPr>
              <a:t>Out-of-the-box templates to get started in seconds</a:t>
            </a:r>
          </a:p>
          <a:p>
            <a:pPr>
              <a:lnSpc>
                <a:spcPct val="90000"/>
              </a:lnSpc>
              <a:spcBef>
                <a:spcPts val="1200"/>
              </a:spcBef>
              <a:spcAft>
                <a:spcPts val="0"/>
              </a:spcAft>
              <a:buSzTx/>
              <a:defRPr/>
            </a:pPr>
            <a:r>
              <a:rPr lang="en-US" sz="2000" b="0" dirty="0">
                <a:solidFill>
                  <a:schemeClr val="tx1"/>
                </a:solidFill>
                <a:latin typeface="Segoe UI"/>
                <a:cs typeface="Segoe UI"/>
              </a:rPr>
              <a:t>Built on Bot Framework SDK with support for .NET and Node.js</a:t>
            </a:r>
          </a:p>
          <a:p>
            <a:pPr>
              <a:lnSpc>
                <a:spcPct val="90000"/>
              </a:lnSpc>
              <a:spcBef>
                <a:spcPts val="1200"/>
              </a:spcBef>
              <a:spcAft>
                <a:spcPts val="0"/>
              </a:spcAft>
              <a:buSzTx/>
              <a:defRPr/>
            </a:pPr>
            <a:r>
              <a:rPr lang="en-US" sz="2000" b="0" dirty="0">
                <a:solidFill>
                  <a:schemeClr val="tx1"/>
                </a:solidFill>
                <a:latin typeface="Segoe UI"/>
                <a:cs typeface="Segoe UI"/>
              </a:rPr>
              <a:t>Connected across multiple channels</a:t>
            </a:r>
          </a:p>
          <a:p>
            <a:endParaRPr lang="en-US" sz="2000" dirty="0">
              <a:solidFill>
                <a:schemeClr val="tx1"/>
              </a:solidFill>
            </a:endParaRPr>
          </a:p>
        </p:txBody>
      </p:sp>
      <p:sp>
        <p:nvSpPr>
          <p:cNvPr id="5" name="Title 4">
            <a:extLst>
              <a:ext uri="{FF2B5EF4-FFF2-40B4-BE49-F238E27FC236}">
                <a16:creationId xmlns:a16="http://schemas.microsoft.com/office/drawing/2014/main" id="{1FEDA86E-D45A-0F43-B502-7F774D24F434}"/>
              </a:ext>
            </a:extLst>
          </p:cNvPr>
          <p:cNvSpPr>
            <a:spLocks noGrp="1"/>
          </p:cNvSpPr>
          <p:nvPr>
            <p:ph type="title"/>
          </p:nvPr>
        </p:nvSpPr>
        <p:spPr>
          <a:xfrm>
            <a:off x="426424" y="220716"/>
            <a:ext cx="11336039" cy="739343"/>
          </a:xfrm>
        </p:spPr>
        <p:txBody>
          <a:bodyPr/>
          <a:lstStyle/>
          <a:p>
            <a:r>
              <a:rPr lang="en-US" sz="3600" kern="0" spc="-150">
                <a:ln>
                  <a:noFill/>
                </a:ln>
                <a:solidFill>
                  <a:srgbClr val="0070C0"/>
                </a:solidFill>
                <a:latin typeface="Segoe UI Semibold" panose="020B0702040204020203" pitchFamily="34" charset="0"/>
                <a:cs typeface="Segoe UI Semibold" panose="020B0702040204020203" pitchFamily="34" charset="0"/>
              </a:rPr>
              <a:t>Azure Bot Service</a:t>
            </a:r>
            <a:endParaRPr lang="en-US" sz="3600" spc="-150"/>
          </a:p>
        </p:txBody>
      </p:sp>
    </p:spTree>
    <p:custDataLst>
      <p:tags r:id="rId1"/>
    </p:custDataLst>
    <p:extLst>
      <p:ext uri="{BB962C8B-B14F-4D97-AF65-F5344CB8AC3E}">
        <p14:creationId xmlns:p14="http://schemas.microsoft.com/office/powerpoint/2010/main" val="4521706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730" y="1462"/>
            <a:ext cx="12184959" cy="6855082"/>
          </a:xfrm>
          <a:prstGeom prst="rect">
            <a:avLst/>
          </a:prstGeom>
        </p:spPr>
      </p:pic>
      <p:sp>
        <p:nvSpPr>
          <p:cNvPr id="7" name="black overlay"/>
          <p:cNvSpPr/>
          <p:nvPr/>
        </p:nvSpPr>
        <p:spPr bwMode="auto">
          <a:xfrm>
            <a:off x="1731" y="1462"/>
            <a:ext cx="12197688" cy="685508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cs typeface="Segoe UI" pitchFamily="34" charset="0"/>
            </a:endParaRPr>
          </a:p>
        </p:txBody>
      </p:sp>
      <p:sp>
        <p:nvSpPr>
          <p:cNvPr id="6" name="Rectangle 5"/>
          <p:cNvSpPr/>
          <p:nvPr/>
        </p:nvSpPr>
        <p:spPr bwMode="auto">
          <a:xfrm>
            <a:off x="1382239" y="2967383"/>
            <a:ext cx="9427529" cy="92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27448" algn="ctr" defTabSz="895750" fontAlgn="base">
              <a:lnSpc>
                <a:spcPct val="95000"/>
              </a:lnSpc>
              <a:spcBef>
                <a:spcPct val="0"/>
              </a:spcBef>
              <a:spcAft>
                <a:spcPct val="0"/>
              </a:spcAft>
              <a:defRPr/>
            </a:pPr>
            <a:r>
              <a:rPr lang="en-US" sz="5293" spc="-100" dirty="0">
                <a:ln w="3175">
                  <a:noFill/>
                </a:ln>
                <a:gradFill>
                  <a:gsLst>
                    <a:gs pos="0">
                      <a:srgbClr val="FFFFFF"/>
                    </a:gs>
                    <a:gs pos="100000">
                      <a:srgbClr val="FFFFFF"/>
                    </a:gs>
                  </a:gsLst>
                  <a:lin ang="5400000" scaled="0"/>
                </a:gradFill>
                <a:latin typeface="+mj-lt"/>
                <a:cs typeface="Segoe UI Semilight" panose="020B0402040204020203" pitchFamily="34" charset="0"/>
              </a:rPr>
              <a:t>You have more power at your fingertips than ever before.</a:t>
            </a:r>
          </a:p>
        </p:txBody>
      </p:sp>
    </p:spTree>
    <p:custDataLst>
      <p:tags r:id="rId1"/>
    </p:custDataLst>
    <p:extLst>
      <p:ext uri="{BB962C8B-B14F-4D97-AF65-F5344CB8AC3E}">
        <p14:creationId xmlns:p14="http://schemas.microsoft.com/office/powerpoint/2010/main" val="30852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E3DD5C-679F-4835-9D67-E63BDD6B7843}"/>
              </a:ext>
            </a:extLst>
          </p:cNvPr>
          <p:cNvSpPr>
            <a:spLocks noGrp="1"/>
          </p:cNvSpPr>
          <p:nvPr>
            <p:ph type="body" sz="quarter" idx="10"/>
          </p:nvPr>
        </p:nvSpPr>
        <p:spPr>
          <a:xfrm>
            <a:off x="589717" y="2796006"/>
            <a:ext cx="4991025" cy="1265988"/>
          </a:xfrm>
        </p:spPr>
        <p:txBody>
          <a:bodyPr/>
          <a:lstStyle/>
          <a:p>
            <a:pPr marL="0" indent="0">
              <a:buNone/>
            </a:pPr>
            <a:r>
              <a:rPr lang="en-US"/>
              <a:t>Information Chatbot</a:t>
            </a:r>
          </a:p>
          <a:p>
            <a:pPr marL="0" indent="0">
              <a:buNone/>
            </a:pPr>
            <a:r>
              <a:rPr lang="en-US">
                <a:latin typeface="+mn-lt"/>
              </a:rPr>
              <a:t>Answer questions in a knowledge set or FAQ using </a:t>
            </a:r>
            <a:r>
              <a:rPr lang="en-US" err="1">
                <a:latin typeface="+mn-lt"/>
              </a:rPr>
              <a:t>QnA</a:t>
            </a:r>
            <a:r>
              <a:rPr lang="en-US">
                <a:latin typeface="+mn-lt"/>
              </a:rPr>
              <a:t> Maker and answer more open-ended questions using Azure Search.</a:t>
            </a:r>
            <a:endParaRPr lang="en-US"/>
          </a:p>
        </p:txBody>
      </p:sp>
      <p:sp>
        <p:nvSpPr>
          <p:cNvPr id="3" name="Title 2">
            <a:extLst>
              <a:ext uri="{FF2B5EF4-FFF2-40B4-BE49-F238E27FC236}">
                <a16:creationId xmlns:a16="http://schemas.microsoft.com/office/drawing/2014/main" id="{71D91F88-0059-4421-AE32-827B6F1FC122}"/>
              </a:ext>
            </a:extLst>
          </p:cNvPr>
          <p:cNvSpPr>
            <a:spLocks noGrp="1"/>
          </p:cNvSpPr>
          <p:nvPr>
            <p:ph type="title"/>
          </p:nvPr>
        </p:nvSpPr>
        <p:spPr>
          <a:xfrm>
            <a:off x="561667" y="269301"/>
            <a:ext cx="11336039" cy="739343"/>
          </a:xfrm>
        </p:spPr>
        <p:txBody>
          <a:bodyPr/>
          <a:lstStyle/>
          <a:p>
            <a:r>
              <a:rPr lang="en-US"/>
              <a:t>Bot Use Cases</a:t>
            </a:r>
          </a:p>
        </p:txBody>
      </p:sp>
      <p:sp>
        <p:nvSpPr>
          <p:cNvPr id="5" name="Text Placeholder 1">
            <a:extLst>
              <a:ext uri="{FF2B5EF4-FFF2-40B4-BE49-F238E27FC236}">
                <a16:creationId xmlns:a16="http://schemas.microsoft.com/office/drawing/2014/main" id="{B306C0D8-EEDC-438A-95B5-5FAE5C8CE922}"/>
              </a:ext>
            </a:extLst>
          </p:cNvPr>
          <p:cNvSpPr txBox="1">
            <a:spLocks/>
          </p:cNvSpPr>
          <p:nvPr/>
        </p:nvSpPr>
        <p:spPr>
          <a:xfrm>
            <a:off x="589718" y="1272973"/>
            <a:ext cx="4991025" cy="994375"/>
          </a:xfrm>
          <a:prstGeom prst="rect">
            <a:avLst/>
          </a:prstGeom>
        </p:spPr>
        <p:txBody>
          <a:bodyPr vert="horz" wrap="square" lIns="0" tIns="0" rIns="0" bIns="0" rtlCol="0">
            <a:spAutoFit/>
          </a:bodyPr>
          <a:lstStyle>
            <a:lvl1pPr marL="280067" marR="0" indent="-280067" algn="l" defTabSz="914367" rtl="0" eaLnBrk="1" fontAlgn="auto" latinLnBrk="0" hangingPunct="1">
              <a:lnSpc>
                <a:spcPct val="100000"/>
              </a:lnSpc>
              <a:spcBef>
                <a:spcPts val="0"/>
              </a:spcBef>
              <a:spcAft>
                <a:spcPts val="1371"/>
              </a:spcAft>
              <a:buClrTx/>
              <a:buSzPct val="90000"/>
              <a:buFont typeface="Arial" panose="020B0604020202020204" pitchFamily="34" charset="0"/>
              <a:buChar char="•"/>
              <a:tabLst/>
              <a:defRPr sz="1765" b="0" i="0" kern="1200" spc="0" baseline="0">
                <a:solidFill>
                  <a:srgbClr val="000000"/>
                </a:solidFill>
                <a:latin typeface="+mj-lt"/>
                <a:ea typeface="+mn-ea"/>
                <a:cs typeface="+mn-cs"/>
              </a:defRPr>
            </a:lvl1pPr>
            <a:lvl2pPr marL="504120" marR="0" indent="-280067" algn="l" defTabSz="914367" rtl="0" eaLnBrk="1" fontAlgn="auto" latinLnBrk="0" hangingPunct="1">
              <a:lnSpc>
                <a:spcPct val="100000"/>
              </a:lnSpc>
              <a:spcBef>
                <a:spcPts val="0"/>
              </a:spcBef>
              <a:spcAft>
                <a:spcPts val="1371"/>
              </a:spcAft>
              <a:buClrTx/>
              <a:buSzPct val="90000"/>
              <a:buFont typeface="Arial" panose="020B0604020202020204" pitchFamily="34" charset="0"/>
              <a:buChar char="•"/>
              <a:tabLst/>
              <a:defRPr sz="1765" kern="1200" spc="0" baseline="0">
                <a:solidFill>
                  <a:srgbClr val="000000"/>
                </a:solidFill>
                <a:latin typeface="+mn-lt"/>
                <a:ea typeface="+mn-ea"/>
                <a:cs typeface="+mn-cs"/>
              </a:defRPr>
            </a:lvl2pPr>
            <a:lvl3pPr marL="728174" marR="0" indent="-280067" algn="l" defTabSz="914367" rtl="0" eaLnBrk="1" fontAlgn="auto" latinLnBrk="0" hangingPunct="1">
              <a:lnSpc>
                <a:spcPct val="100000"/>
              </a:lnSpc>
              <a:spcBef>
                <a:spcPts val="0"/>
              </a:spcBef>
              <a:spcAft>
                <a:spcPts val="1371"/>
              </a:spcAft>
              <a:buClrTx/>
              <a:buSzPct val="90000"/>
              <a:buFont typeface="Arial" panose="020B0604020202020204" pitchFamily="34" charset="0"/>
              <a:buChar char="•"/>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anose="020B0604020202020204" pitchFamily="34" charset="0"/>
              <a:buNone/>
            </a:pPr>
            <a:r>
              <a:rPr lang="en-US"/>
              <a:t>Commerce Chatbot</a:t>
            </a:r>
          </a:p>
          <a:p>
            <a:pPr marL="0" indent="0">
              <a:buFont typeface="Arial" panose="020B0604020202020204" pitchFamily="34" charset="0"/>
              <a:buNone/>
            </a:pPr>
            <a:r>
              <a:rPr lang="en-US">
                <a:latin typeface="+mn-lt"/>
              </a:rPr>
              <a:t>Create conversational interfaces for various scenarios like banking, travel, and entertainment.</a:t>
            </a:r>
          </a:p>
        </p:txBody>
      </p:sp>
      <p:sp>
        <p:nvSpPr>
          <p:cNvPr id="6" name="Text Placeholder 1">
            <a:extLst>
              <a:ext uri="{FF2B5EF4-FFF2-40B4-BE49-F238E27FC236}">
                <a16:creationId xmlns:a16="http://schemas.microsoft.com/office/drawing/2014/main" id="{440E80FE-EDE1-48A2-B4AA-95FEB1426673}"/>
              </a:ext>
            </a:extLst>
          </p:cNvPr>
          <p:cNvSpPr txBox="1">
            <a:spLocks/>
          </p:cNvSpPr>
          <p:nvPr/>
        </p:nvSpPr>
        <p:spPr>
          <a:xfrm>
            <a:off x="589717" y="4590652"/>
            <a:ext cx="4991025" cy="994375"/>
          </a:xfrm>
          <a:prstGeom prst="rect">
            <a:avLst/>
          </a:prstGeom>
        </p:spPr>
        <p:txBody>
          <a:bodyPr vert="horz" wrap="square" lIns="0" tIns="0" rIns="0" bIns="0" rtlCol="0">
            <a:spAutoFit/>
          </a:bodyPr>
          <a:lstStyle>
            <a:lvl1pPr marL="280067" marR="0" indent="-280067" algn="l" defTabSz="914367" rtl="0" eaLnBrk="1" fontAlgn="auto" latinLnBrk="0" hangingPunct="1">
              <a:lnSpc>
                <a:spcPct val="100000"/>
              </a:lnSpc>
              <a:spcBef>
                <a:spcPts val="0"/>
              </a:spcBef>
              <a:spcAft>
                <a:spcPts val="1371"/>
              </a:spcAft>
              <a:buClrTx/>
              <a:buSzPct val="90000"/>
              <a:buFont typeface="Arial" panose="020B0604020202020204" pitchFamily="34" charset="0"/>
              <a:buChar char="•"/>
              <a:tabLst/>
              <a:defRPr sz="1765" b="0" i="0" kern="1200" spc="0" baseline="0">
                <a:solidFill>
                  <a:srgbClr val="000000"/>
                </a:solidFill>
                <a:latin typeface="+mj-lt"/>
                <a:ea typeface="+mn-ea"/>
                <a:cs typeface="+mn-cs"/>
              </a:defRPr>
            </a:lvl1pPr>
            <a:lvl2pPr marL="504120" marR="0" indent="-280067" algn="l" defTabSz="914367" rtl="0" eaLnBrk="1" fontAlgn="auto" latinLnBrk="0" hangingPunct="1">
              <a:lnSpc>
                <a:spcPct val="100000"/>
              </a:lnSpc>
              <a:spcBef>
                <a:spcPts val="0"/>
              </a:spcBef>
              <a:spcAft>
                <a:spcPts val="1371"/>
              </a:spcAft>
              <a:buClrTx/>
              <a:buSzPct val="90000"/>
              <a:buFont typeface="Arial" panose="020B0604020202020204" pitchFamily="34" charset="0"/>
              <a:buChar char="•"/>
              <a:tabLst/>
              <a:defRPr sz="1765" kern="1200" spc="0" baseline="0">
                <a:solidFill>
                  <a:srgbClr val="000000"/>
                </a:solidFill>
                <a:latin typeface="+mn-lt"/>
                <a:ea typeface="+mn-ea"/>
                <a:cs typeface="+mn-cs"/>
              </a:defRPr>
            </a:lvl2pPr>
            <a:lvl3pPr marL="728174" marR="0" indent="-280067" algn="l" defTabSz="914367" rtl="0" eaLnBrk="1" fontAlgn="auto" latinLnBrk="0" hangingPunct="1">
              <a:lnSpc>
                <a:spcPct val="100000"/>
              </a:lnSpc>
              <a:spcBef>
                <a:spcPts val="0"/>
              </a:spcBef>
              <a:spcAft>
                <a:spcPts val="1371"/>
              </a:spcAft>
              <a:buClrTx/>
              <a:buSzPct val="90000"/>
              <a:buFont typeface="Arial" panose="020B0604020202020204" pitchFamily="34" charset="0"/>
              <a:buChar char="•"/>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anose="020B0604020202020204" pitchFamily="34" charset="0"/>
              <a:buNone/>
            </a:pPr>
            <a:r>
              <a:rPr lang="en-US"/>
              <a:t>Enterprise Productivity Chatbot</a:t>
            </a:r>
          </a:p>
          <a:p>
            <a:pPr marL="0" indent="0">
              <a:buFont typeface="Arial" panose="020B0604020202020204" pitchFamily="34" charset="0"/>
              <a:buNone/>
            </a:pPr>
            <a:r>
              <a:rPr lang="en-US">
                <a:latin typeface="+mn-lt"/>
              </a:rPr>
              <a:t>Streamline common work activities by integrating external systems.</a:t>
            </a:r>
          </a:p>
        </p:txBody>
      </p:sp>
      <p:pic>
        <p:nvPicPr>
          <p:cNvPr id="9" name="Picture 8">
            <a:extLst>
              <a:ext uri="{FF2B5EF4-FFF2-40B4-BE49-F238E27FC236}">
                <a16:creationId xmlns:a16="http://schemas.microsoft.com/office/drawing/2014/main" id="{D2B75141-ABDA-4EEC-A183-D8E989DAD599}"/>
              </a:ext>
            </a:extLst>
          </p:cNvPr>
          <p:cNvPicPr>
            <a:picLocks noChangeAspect="1"/>
          </p:cNvPicPr>
          <p:nvPr/>
        </p:nvPicPr>
        <p:blipFill>
          <a:blip r:embed="rId4"/>
          <a:stretch>
            <a:fillRect/>
          </a:stretch>
        </p:blipFill>
        <p:spPr>
          <a:xfrm>
            <a:off x="5758602" y="1698172"/>
            <a:ext cx="6003861" cy="3018138"/>
          </a:xfrm>
          <a:prstGeom prst="rect">
            <a:avLst/>
          </a:prstGeom>
        </p:spPr>
      </p:pic>
    </p:spTree>
    <p:custDataLst>
      <p:tags r:id="rId1"/>
    </p:custDataLst>
    <p:extLst>
      <p:ext uri="{BB962C8B-B14F-4D97-AF65-F5344CB8AC3E}">
        <p14:creationId xmlns:p14="http://schemas.microsoft.com/office/powerpoint/2010/main" val="17358697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C461-AD73-4742-B526-CD846DA26969}"/>
              </a:ext>
            </a:extLst>
          </p:cNvPr>
          <p:cNvSpPr>
            <a:spLocks noGrp="1"/>
          </p:cNvSpPr>
          <p:nvPr>
            <p:ph type="title"/>
          </p:nvPr>
        </p:nvSpPr>
        <p:spPr>
          <a:xfrm>
            <a:off x="269240" y="2743201"/>
            <a:ext cx="3743960" cy="2981325"/>
          </a:xfrm>
        </p:spPr>
        <p:txBody>
          <a:bodyPr/>
          <a:lstStyle/>
          <a:p>
            <a:r>
              <a:rPr lang="en-US" dirty="0"/>
              <a:t>Developer </a:t>
            </a:r>
            <a:br>
              <a:rPr lang="en-US" dirty="0"/>
            </a:br>
            <a:r>
              <a:rPr lang="en-US" dirty="0"/>
              <a:t>resources</a:t>
            </a:r>
          </a:p>
        </p:txBody>
      </p:sp>
      <p:sp>
        <p:nvSpPr>
          <p:cNvPr id="35" name="Rectangle 34">
            <a:extLst>
              <a:ext uri="{FF2B5EF4-FFF2-40B4-BE49-F238E27FC236}">
                <a16:creationId xmlns:a16="http://schemas.microsoft.com/office/drawing/2014/main" id="{30330D68-BC54-4596-B072-5EF8EF56ABA9}"/>
              </a:ext>
            </a:extLst>
          </p:cNvPr>
          <p:cNvSpPr/>
          <p:nvPr/>
        </p:nvSpPr>
        <p:spPr bwMode="auto">
          <a:xfrm>
            <a:off x="5334351" y="488"/>
            <a:ext cx="6857650" cy="6855127"/>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Content Placeholder 6">
            <a:extLst>
              <a:ext uri="{FF2B5EF4-FFF2-40B4-BE49-F238E27FC236}">
                <a16:creationId xmlns:a16="http://schemas.microsoft.com/office/drawing/2014/main" id="{DA79D59A-A582-4A1F-B754-8C6238EA5941}"/>
              </a:ext>
            </a:extLst>
          </p:cNvPr>
          <p:cNvSpPr txBox="1">
            <a:spLocks/>
          </p:cNvSpPr>
          <p:nvPr/>
        </p:nvSpPr>
        <p:spPr>
          <a:xfrm>
            <a:off x="5583980" y="344431"/>
            <a:ext cx="6608020" cy="789731"/>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0"/>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Pricing</a:t>
            </a:r>
          </a:p>
          <a:p>
            <a:pPr marL="0"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https://azure.microsoft.com/en-us/pricing/details/cognitive-services/</a:t>
            </a:r>
            <a:endParaRPr lang="en-US" sz="2157">
              <a:gradFill>
                <a:gsLst>
                  <a:gs pos="10909">
                    <a:srgbClr val="3F3F3F"/>
                  </a:gs>
                  <a:gs pos="43000">
                    <a:srgbClr val="3F3F3F"/>
                  </a:gs>
                </a:gsLst>
                <a:lin ang="5400000" scaled="0"/>
              </a:gradFill>
              <a:cs typeface="Segoe UI" panose="020B0502040204020203" pitchFamily="34" charset="0"/>
            </a:endParaRPr>
          </a:p>
        </p:txBody>
      </p:sp>
      <p:sp>
        <p:nvSpPr>
          <p:cNvPr id="37" name="Content Placeholder 6">
            <a:extLst>
              <a:ext uri="{FF2B5EF4-FFF2-40B4-BE49-F238E27FC236}">
                <a16:creationId xmlns:a16="http://schemas.microsoft.com/office/drawing/2014/main" id="{8E9B5726-2527-437A-AE38-7DD58CF3C0E2}"/>
              </a:ext>
            </a:extLst>
          </p:cNvPr>
          <p:cNvSpPr txBox="1">
            <a:spLocks/>
          </p:cNvSpPr>
          <p:nvPr/>
        </p:nvSpPr>
        <p:spPr>
          <a:xfrm>
            <a:off x="5583980" y="1475703"/>
            <a:ext cx="6608020" cy="789015"/>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Documentation</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https://docs.microsoft.com/en-us/azure/#pivot=products&amp;panel=cognitive</a:t>
            </a:r>
          </a:p>
        </p:txBody>
      </p:sp>
      <p:sp>
        <p:nvSpPr>
          <p:cNvPr id="38" name="Content Placeholder 6">
            <a:extLst>
              <a:ext uri="{FF2B5EF4-FFF2-40B4-BE49-F238E27FC236}">
                <a16:creationId xmlns:a16="http://schemas.microsoft.com/office/drawing/2014/main" id="{719CF955-62E4-4604-B2E8-58A0223A96D7}"/>
              </a:ext>
            </a:extLst>
          </p:cNvPr>
          <p:cNvSpPr txBox="1">
            <a:spLocks/>
          </p:cNvSpPr>
          <p:nvPr/>
        </p:nvSpPr>
        <p:spPr>
          <a:xfrm>
            <a:off x="5583980" y="2655730"/>
            <a:ext cx="6608020" cy="1169189"/>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Client</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SDKs</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https://azure.microsoft.com/en-us/resources/samples/?sort=0&amp;term=cognitive+services https://github.com/southwood/project-oxford-python </a:t>
            </a:r>
          </a:p>
        </p:txBody>
      </p:sp>
      <p:sp>
        <p:nvSpPr>
          <p:cNvPr id="39" name="Content Placeholder 6">
            <a:extLst>
              <a:ext uri="{FF2B5EF4-FFF2-40B4-BE49-F238E27FC236}">
                <a16:creationId xmlns:a16="http://schemas.microsoft.com/office/drawing/2014/main" id="{C4CC7AFD-965D-49AE-A4C7-C9482B37B18C}"/>
              </a:ext>
            </a:extLst>
          </p:cNvPr>
          <p:cNvSpPr txBox="1">
            <a:spLocks/>
          </p:cNvSpPr>
          <p:nvPr/>
        </p:nvSpPr>
        <p:spPr>
          <a:xfrm>
            <a:off x="5583980" y="3990417"/>
            <a:ext cx="6608020" cy="1208307"/>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Example</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Code</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https://github.com/jsturtevant/happy-image-tester-django </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https://github.com/Microsoft/Cognitive-Face-Android https://github.com/Microsoft/Cognitive-Samples-IntelligentKiosk</a:t>
            </a:r>
          </a:p>
        </p:txBody>
      </p:sp>
      <p:sp>
        <p:nvSpPr>
          <p:cNvPr id="40" name="Content Placeholder 6">
            <a:extLst>
              <a:ext uri="{FF2B5EF4-FFF2-40B4-BE49-F238E27FC236}">
                <a16:creationId xmlns:a16="http://schemas.microsoft.com/office/drawing/2014/main" id="{643398A0-B78D-49F7-A324-109FCE55B877}"/>
              </a:ext>
            </a:extLst>
          </p:cNvPr>
          <p:cNvSpPr txBox="1">
            <a:spLocks/>
          </p:cNvSpPr>
          <p:nvPr/>
        </p:nvSpPr>
        <p:spPr>
          <a:xfrm>
            <a:off x="5583980" y="5380884"/>
            <a:ext cx="6608020" cy="1016818"/>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Join</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Our</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Community</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https://stackoverflow.com/questions/tagged/microsoft-cognitive</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https://cognitive.uservoice.com/</a:t>
            </a:r>
          </a:p>
        </p:txBody>
      </p:sp>
      <p:cxnSp>
        <p:nvCxnSpPr>
          <p:cNvPr id="41" name="Straight Connector 40">
            <a:extLst>
              <a:ext uri="{FF2B5EF4-FFF2-40B4-BE49-F238E27FC236}">
                <a16:creationId xmlns:a16="http://schemas.microsoft.com/office/drawing/2014/main" id="{13754B26-051F-44EC-9B4A-7EE02F2B7BB5}"/>
              </a:ext>
            </a:extLst>
          </p:cNvPr>
          <p:cNvCxnSpPr>
            <a:cxnSpLocks/>
          </p:cNvCxnSpPr>
          <p:nvPr/>
        </p:nvCxnSpPr>
        <p:spPr>
          <a:xfrm>
            <a:off x="5313186" y="1289098"/>
            <a:ext cx="6881928" cy="0"/>
          </a:xfrm>
          <a:prstGeom prst="line">
            <a:avLst/>
          </a:prstGeom>
          <a:noFill/>
          <a:ln w="25400" cap="flat" cmpd="sng" algn="ctr">
            <a:solidFill>
              <a:schemeClr val="accent1"/>
            </a:solidFill>
            <a:prstDash val="solid"/>
            <a:headEnd type="none"/>
            <a:tailEnd type="none"/>
          </a:ln>
          <a:effectLst/>
        </p:spPr>
      </p:cxnSp>
      <p:cxnSp>
        <p:nvCxnSpPr>
          <p:cNvPr id="42" name="Straight Connector 41">
            <a:extLst>
              <a:ext uri="{FF2B5EF4-FFF2-40B4-BE49-F238E27FC236}">
                <a16:creationId xmlns:a16="http://schemas.microsoft.com/office/drawing/2014/main" id="{7A4DC865-47A1-48D1-9DAD-B91242B2113B}"/>
              </a:ext>
            </a:extLst>
          </p:cNvPr>
          <p:cNvCxnSpPr>
            <a:cxnSpLocks/>
          </p:cNvCxnSpPr>
          <p:nvPr/>
        </p:nvCxnSpPr>
        <p:spPr>
          <a:xfrm>
            <a:off x="5313186" y="2484331"/>
            <a:ext cx="6881928" cy="0"/>
          </a:xfrm>
          <a:prstGeom prst="line">
            <a:avLst/>
          </a:prstGeom>
          <a:noFill/>
          <a:ln w="25400" cap="flat" cmpd="sng" algn="ctr">
            <a:solidFill>
              <a:schemeClr val="accent1"/>
            </a:solidFill>
            <a:prstDash val="solid"/>
            <a:headEnd type="none"/>
            <a:tailEnd type="none"/>
          </a:ln>
          <a:effectLst/>
        </p:spPr>
      </p:cxnSp>
      <p:cxnSp>
        <p:nvCxnSpPr>
          <p:cNvPr id="43" name="Straight Connector 42">
            <a:extLst>
              <a:ext uri="{FF2B5EF4-FFF2-40B4-BE49-F238E27FC236}">
                <a16:creationId xmlns:a16="http://schemas.microsoft.com/office/drawing/2014/main" id="{CF74AAAA-60D9-4AE7-B35B-DA737A7A9E75}"/>
              </a:ext>
            </a:extLst>
          </p:cNvPr>
          <p:cNvCxnSpPr>
            <a:cxnSpLocks/>
          </p:cNvCxnSpPr>
          <p:nvPr/>
        </p:nvCxnSpPr>
        <p:spPr>
          <a:xfrm>
            <a:off x="5313186" y="3996317"/>
            <a:ext cx="6881928" cy="0"/>
          </a:xfrm>
          <a:prstGeom prst="line">
            <a:avLst/>
          </a:prstGeom>
          <a:noFill/>
          <a:ln w="25400" cap="flat" cmpd="sng" algn="ctr">
            <a:solidFill>
              <a:schemeClr val="accent1"/>
            </a:solidFill>
            <a:prstDash val="solid"/>
            <a:headEnd type="none"/>
            <a:tailEnd type="none"/>
          </a:ln>
          <a:effectLst/>
        </p:spPr>
      </p:cxnSp>
      <p:cxnSp>
        <p:nvCxnSpPr>
          <p:cNvPr id="44" name="Straight Connector 43">
            <a:extLst>
              <a:ext uri="{FF2B5EF4-FFF2-40B4-BE49-F238E27FC236}">
                <a16:creationId xmlns:a16="http://schemas.microsoft.com/office/drawing/2014/main" id="{F2E9428A-BDA0-45B3-8077-D4EF9537B48C}"/>
              </a:ext>
            </a:extLst>
          </p:cNvPr>
          <p:cNvCxnSpPr>
            <a:cxnSpLocks/>
          </p:cNvCxnSpPr>
          <p:nvPr/>
        </p:nvCxnSpPr>
        <p:spPr>
          <a:xfrm>
            <a:off x="5313186" y="5212607"/>
            <a:ext cx="6881928" cy="0"/>
          </a:xfrm>
          <a:prstGeom prst="line">
            <a:avLst/>
          </a:prstGeom>
          <a:noFill/>
          <a:ln w="25400" cap="flat" cmpd="sng" algn="ctr">
            <a:solidFill>
              <a:schemeClr val="accent1"/>
            </a:solidFill>
            <a:prstDash val="solid"/>
            <a:headEnd type="none"/>
            <a:tailEnd type="none"/>
          </a:ln>
          <a:effectLst/>
        </p:spPr>
      </p:cxnSp>
    </p:spTree>
    <p:custDataLst>
      <p:tags r:id="rId1"/>
    </p:custDataLst>
    <p:extLst>
      <p:ext uri="{BB962C8B-B14F-4D97-AF65-F5344CB8AC3E}">
        <p14:creationId xmlns:p14="http://schemas.microsoft.com/office/powerpoint/2010/main" val="7527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912158-72BB-4B60-822D-AA0EA9F999D9}"/>
              </a:ext>
            </a:extLst>
          </p:cNvPr>
          <p:cNvSpPr>
            <a:spLocks noGrp="1"/>
          </p:cNvSpPr>
          <p:nvPr>
            <p:ph type="title"/>
          </p:nvPr>
        </p:nvSpPr>
        <p:spPr>
          <a:xfrm>
            <a:off x="269239" y="2084172"/>
            <a:ext cx="11653523" cy="1162178"/>
          </a:xfrm>
        </p:spPr>
        <p:txBody>
          <a:bodyPr/>
          <a:lstStyle/>
          <a:p>
            <a:r>
              <a:rPr lang="en-US" dirty="0"/>
              <a:t>DEMO</a:t>
            </a:r>
          </a:p>
        </p:txBody>
      </p:sp>
    </p:spTree>
    <p:custDataLst>
      <p:tags r:id="rId1"/>
    </p:custDataLst>
    <p:extLst>
      <p:ext uri="{BB962C8B-B14F-4D97-AF65-F5344CB8AC3E}">
        <p14:creationId xmlns:p14="http://schemas.microsoft.com/office/powerpoint/2010/main" val="165937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912158-72BB-4B60-822D-AA0EA9F999D9}"/>
              </a:ext>
            </a:extLst>
          </p:cNvPr>
          <p:cNvSpPr>
            <a:spLocks noGrp="1"/>
          </p:cNvSpPr>
          <p:nvPr>
            <p:ph type="title"/>
          </p:nvPr>
        </p:nvSpPr>
        <p:spPr>
          <a:xfrm>
            <a:off x="269239" y="2084172"/>
            <a:ext cx="11653523" cy="1162178"/>
          </a:xfrm>
        </p:spPr>
        <p:txBody>
          <a:bodyPr/>
          <a:lstStyle/>
          <a:p>
            <a:r>
              <a:rPr lang="en-US"/>
              <a:t>Q&amp;A</a:t>
            </a:r>
          </a:p>
        </p:txBody>
      </p:sp>
    </p:spTree>
    <p:custDataLst>
      <p:tags r:id="rId1"/>
    </p:custDataLst>
    <p:extLst>
      <p:ext uri="{BB962C8B-B14F-4D97-AF65-F5344CB8AC3E}">
        <p14:creationId xmlns:p14="http://schemas.microsoft.com/office/powerpoint/2010/main" val="39839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07708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FDEF2B-F09F-40CB-B283-0778F51B86AA}"/>
              </a:ext>
            </a:extLst>
          </p:cNvPr>
          <p:cNvSpPr>
            <a:spLocks noGrp="1"/>
          </p:cNvSpPr>
          <p:nvPr>
            <p:ph type="title"/>
          </p:nvPr>
        </p:nvSpPr>
        <p:spPr/>
        <p:txBody>
          <a:bodyPr/>
          <a:lstStyle/>
          <a:p>
            <a:pPr algn="ctr"/>
            <a:r>
              <a:rPr lang="en-US"/>
              <a:t>Azure Data + AI</a:t>
            </a:r>
          </a:p>
        </p:txBody>
      </p:sp>
      <p:sp>
        <p:nvSpPr>
          <p:cNvPr id="34" name="Title 2">
            <a:extLst>
              <a:ext uri="{FF2B5EF4-FFF2-40B4-BE49-F238E27FC236}">
                <a16:creationId xmlns:a16="http://schemas.microsoft.com/office/drawing/2014/main" id="{B431DC9F-347C-4BDF-82D9-2D3224971797}"/>
              </a:ext>
            </a:extLst>
          </p:cNvPr>
          <p:cNvSpPr txBox="1">
            <a:spLocks/>
          </p:cNvSpPr>
          <p:nvPr/>
        </p:nvSpPr>
        <p:spPr>
          <a:xfrm>
            <a:off x="3583900" y="1828845"/>
            <a:ext cx="126225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070C0"/>
                </a:solidFill>
                <a:effectLst/>
                <a:uLnTx/>
                <a:uFillTx/>
                <a:latin typeface="Segoe UI Light" panose="020B0502040204020203" pitchFamily="34" charset="0"/>
                <a:ea typeface="+mn-ea"/>
                <a:cs typeface="Segoe UI Light" panose="020B0502040204020203" pitchFamily="34" charset="0"/>
              </a:rPr>
              <a:t>Data</a:t>
            </a:r>
          </a:p>
        </p:txBody>
      </p:sp>
      <p:sp>
        <p:nvSpPr>
          <p:cNvPr id="35" name="Title 2">
            <a:extLst>
              <a:ext uri="{FF2B5EF4-FFF2-40B4-BE49-F238E27FC236}">
                <a16:creationId xmlns:a16="http://schemas.microsoft.com/office/drawing/2014/main" id="{47BE8BD5-0003-4B8C-BC1E-5FA062A3BF8E}"/>
              </a:ext>
            </a:extLst>
          </p:cNvPr>
          <p:cNvSpPr txBox="1">
            <a:spLocks/>
          </p:cNvSpPr>
          <p:nvPr/>
        </p:nvSpPr>
        <p:spPr>
          <a:xfrm>
            <a:off x="7292114" y="1828845"/>
            <a:ext cx="126225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070C0"/>
                </a:solidFill>
                <a:effectLst/>
                <a:uLnTx/>
                <a:uFillTx/>
                <a:latin typeface="Segoe UI Light" panose="020B0502040204020203" pitchFamily="34" charset="0"/>
                <a:ea typeface="+mn-ea"/>
                <a:cs typeface="Segoe UI Light" panose="020B0502040204020203" pitchFamily="34" charset="0"/>
              </a:rPr>
              <a:t>AI</a:t>
            </a:r>
          </a:p>
        </p:txBody>
      </p:sp>
      <p:cxnSp>
        <p:nvCxnSpPr>
          <p:cNvPr id="131" name="Straight Connector 130">
            <a:extLst>
              <a:ext uri="{FF2B5EF4-FFF2-40B4-BE49-F238E27FC236}">
                <a16:creationId xmlns:a16="http://schemas.microsoft.com/office/drawing/2014/main" id="{2B88C1E3-F0F0-4C4A-B4B3-043C0DA59577}"/>
              </a:ext>
            </a:extLst>
          </p:cNvPr>
          <p:cNvCxnSpPr>
            <a:cxnSpLocks/>
          </p:cNvCxnSpPr>
          <p:nvPr/>
        </p:nvCxnSpPr>
        <p:spPr>
          <a:xfrm>
            <a:off x="3021044" y="2248221"/>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B6857C-6137-4DA8-A5A4-7F6A6C269083}"/>
              </a:ext>
            </a:extLst>
          </p:cNvPr>
          <p:cNvCxnSpPr>
            <a:cxnSpLocks/>
          </p:cNvCxnSpPr>
          <p:nvPr/>
        </p:nvCxnSpPr>
        <p:spPr>
          <a:xfrm>
            <a:off x="6790247" y="2248221"/>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Plus Sign 6">
            <a:extLst>
              <a:ext uri="{FF2B5EF4-FFF2-40B4-BE49-F238E27FC236}">
                <a16:creationId xmlns:a16="http://schemas.microsoft.com/office/drawing/2014/main" id="{3BD16273-64C6-4750-B3D5-D8F3B2CDD9B1}"/>
              </a:ext>
            </a:extLst>
          </p:cNvPr>
          <p:cNvSpPr/>
          <p:nvPr/>
        </p:nvSpPr>
        <p:spPr bwMode="auto">
          <a:xfrm>
            <a:off x="5901295" y="1832152"/>
            <a:ext cx="389410" cy="366025"/>
          </a:xfrm>
          <a:prstGeom prst="mathPlus">
            <a:avLst>
              <a:gd name="adj1" fmla="val 101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493D0CC7-1C47-4B04-B5A3-BBCF5B6A10D5}"/>
              </a:ext>
            </a:extLst>
          </p:cNvPr>
          <p:cNvGrpSpPr/>
          <p:nvPr/>
        </p:nvGrpSpPr>
        <p:grpSpPr>
          <a:xfrm>
            <a:off x="2684603" y="2453080"/>
            <a:ext cx="3060853" cy="3467745"/>
            <a:chOff x="2684603" y="2648390"/>
            <a:chExt cx="3060853" cy="3467745"/>
          </a:xfrm>
        </p:grpSpPr>
        <p:sp>
          <p:nvSpPr>
            <p:cNvPr id="4" name="Rectangle 3">
              <a:extLst>
                <a:ext uri="{FF2B5EF4-FFF2-40B4-BE49-F238E27FC236}">
                  <a16:creationId xmlns:a16="http://schemas.microsoft.com/office/drawing/2014/main" id="{E0EDB587-63FF-4B0A-B339-5B113DEBEE11}"/>
                </a:ext>
              </a:extLst>
            </p:cNvPr>
            <p:cNvSpPr/>
            <p:nvPr/>
          </p:nvSpPr>
          <p:spPr>
            <a:xfrm>
              <a:off x="2684603" y="4007424"/>
              <a:ext cx="306085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Data modernization to Azure</a:t>
              </a:r>
            </a:p>
          </p:txBody>
        </p:sp>
        <p:sp>
          <p:nvSpPr>
            <p:cNvPr id="5" name="Rectangle 4">
              <a:extLst>
                <a:ext uri="{FF2B5EF4-FFF2-40B4-BE49-F238E27FC236}">
                  <a16:creationId xmlns:a16="http://schemas.microsoft.com/office/drawing/2014/main" id="{20A8BF2A-3D9F-42C3-B2DD-9751F568F8DA}"/>
                </a:ext>
              </a:extLst>
            </p:cNvPr>
            <p:cNvSpPr/>
            <p:nvPr/>
          </p:nvSpPr>
          <p:spPr>
            <a:xfrm>
              <a:off x="2755421" y="4907891"/>
              <a:ext cx="291921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Globally distributed data</a:t>
              </a:r>
            </a:p>
          </p:txBody>
        </p:sp>
        <p:sp>
          <p:nvSpPr>
            <p:cNvPr id="6" name="Rectangle 5">
              <a:extLst>
                <a:ext uri="{FF2B5EF4-FFF2-40B4-BE49-F238E27FC236}">
                  <a16:creationId xmlns:a16="http://schemas.microsoft.com/office/drawing/2014/main" id="{DAA1D9EF-7D24-473D-A8F2-5346BD3498DA}"/>
                </a:ext>
              </a:extLst>
            </p:cNvPr>
            <p:cNvSpPr/>
            <p:nvPr/>
          </p:nvSpPr>
          <p:spPr>
            <a:xfrm>
              <a:off x="3260861" y="5808358"/>
              <a:ext cx="190834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Cloud Scale Analytics</a:t>
              </a:r>
            </a:p>
          </p:txBody>
        </p:sp>
        <p:grpSp>
          <p:nvGrpSpPr>
            <p:cNvPr id="21" name="Group 20">
              <a:extLst>
                <a:ext uri="{FF2B5EF4-FFF2-40B4-BE49-F238E27FC236}">
                  <a16:creationId xmlns:a16="http://schemas.microsoft.com/office/drawing/2014/main" id="{953D5081-C93C-45B1-BDD4-AA4158B1259D}"/>
                </a:ext>
              </a:extLst>
            </p:cNvPr>
            <p:cNvGrpSpPr/>
            <p:nvPr/>
          </p:nvGrpSpPr>
          <p:grpSpPr>
            <a:xfrm>
              <a:off x="4001036" y="3547045"/>
              <a:ext cx="457200" cy="457200"/>
              <a:chOff x="3525485" y="2975730"/>
              <a:chExt cx="769256" cy="769256"/>
            </a:xfrm>
          </p:grpSpPr>
          <p:sp>
            <p:nvSpPr>
              <p:cNvPr id="22" name="Oval 21">
                <a:extLst>
                  <a:ext uri="{FF2B5EF4-FFF2-40B4-BE49-F238E27FC236}">
                    <a16:creationId xmlns:a16="http://schemas.microsoft.com/office/drawing/2014/main" id="{CAE5DD11-0BD0-4EE4-8C62-4087FED3BB04}"/>
                  </a:ext>
                </a:extLst>
              </p:cNvPr>
              <p:cNvSpPr/>
              <p:nvPr/>
            </p:nvSpPr>
            <p:spPr bwMode="auto">
              <a:xfrm>
                <a:off x="3525485"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D0734956-A1B7-4D90-BAE0-93A597A4911E}"/>
                  </a:ext>
                </a:extLst>
              </p:cNvPr>
              <p:cNvGrpSpPr/>
              <p:nvPr/>
            </p:nvGrpSpPr>
            <p:grpSpPr>
              <a:xfrm>
                <a:off x="3725171" y="3169809"/>
                <a:ext cx="369885" cy="381099"/>
                <a:chOff x="4233935" y="3301269"/>
                <a:chExt cx="538232" cy="554550"/>
              </a:xfrm>
              <a:solidFill>
                <a:schemeClr val="accent1"/>
              </a:solidFill>
            </p:grpSpPr>
            <p:sp>
              <p:nvSpPr>
                <p:cNvPr id="24" name="cloud" title="Icon of a cloud">
                  <a:extLst>
                    <a:ext uri="{FF2B5EF4-FFF2-40B4-BE49-F238E27FC236}">
                      <a16:creationId xmlns:a16="http://schemas.microsoft.com/office/drawing/2014/main" id="{9D4020EE-3378-4CDA-A62C-277F07F93F9B}"/>
                    </a:ext>
                  </a:extLst>
                </p:cNvPr>
                <p:cNvSpPr>
                  <a:spLocks noChangeAspect="1"/>
                </p:cNvSpPr>
                <p:nvPr/>
              </p:nvSpPr>
              <p:spPr bwMode="auto">
                <a:xfrm>
                  <a:off x="4233935" y="3301269"/>
                  <a:ext cx="538232" cy="3429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erver" title="Icon of a server tower">
                  <a:extLst>
                    <a:ext uri="{FF2B5EF4-FFF2-40B4-BE49-F238E27FC236}">
                      <a16:creationId xmlns:a16="http://schemas.microsoft.com/office/drawing/2014/main" id="{694DD12C-F7A0-476F-BABC-511C6BFACA8F}"/>
                    </a:ext>
                  </a:extLst>
                </p:cNvPr>
                <p:cNvSpPr>
                  <a:spLocks noChangeAspect="1" noEditPoints="1"/>
                </p:cNvSpPr>
                <p:nvPr/>
              </p:nvSpPr>
              <p:spPr bwMode="auto">
                <a:xfrm>
                  <a:off x="4399666" y="3464379"/>
                  <a:ext cx="206770" cy="39144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7" name="Rectangle 26">
              <a:extLst>
                <a:ext uri="{FF2B5EF4-FFF2-40B4-BE49-F238E27FC236}">
                  <a16:creationId xmlns:a16="http://schemas.microsoft.com/office/drawing/2014/main" id="{BB3AF6B2-32B1-42C8-A6CF-811B6D01A2F9}"/>
                </a:ext>
              </a:extLst>
            </p:cNvPr>
            <p:cNvSpPr/>
            <p:nvPr/>
          </p:nvSpPr>
          <p:spPr>
            <a:xfrm>
              <a:off x="2807370" y="3106957"/>
              <a:ext cx="2867267"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Data Modernization on-premises</a:t>
              </a:r>
            </a:p>
          </p:txBody>
        </p:sp>
        <p:grpSp>
          <p:nvGrpSpPr>
            <p:cNvPr id="28" name="Group 27">
              <a:extLst>
                <a:ext uri="{FF2B5EF4-FFF2-40B4-BE49-F238E27FC236}">
                  <a16:creationId xmlns:a16="http://schemas.microsoft.com/office/drawing/2014/main" id="{F5B42125-5424-433C-8E12-916ABAE4897E}"/>
                </a:ext>
              </a:extLst>
            </p:cNvPr>
            <p:cNvGrpSpPr/>
            <p:nvPr/>
          </p:nvGrpSpPr>
          <p:grpSpPr>
            <a:xfrm>
              <a:off x="4001330" y="2648390"/>
              <a:ext cx="457200" cy="457200"/>
              <a:chOff x="1339597" y="2975730"/>
              <a:chExt cx="769256" cy="769256"/>
            </a:xfrm>
          </p:grpSpPr>
          <p:sp>
            <p:nvSpPr>
              <p:cNvPr id="29" name="Oval 28">
                <a:extLst>
                  <a:ext uri="{FF2B5EF4-FFF2-40B4-BE49-F238E27FC236}">
                    <a16:creationId xmlns:a16="http://schemas.microsoft.com/office/drawing/2014/main" id="{E57BC322-7400-43B7-8C27-48F7AC8AF344}"/>
                  </a:ext>
                </a:extLst>
              </p:cNvPr>
              <p:cNvSpPr/>
              <p:nvPr/>
            </p:nvSpPr>
            <p:spPr bwMode="auto">
              <a:xfrm>
                <a:off x="1339597"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building_8">
                <a:extLst>
                  <a:ext uri="{FF2B5EF4-FFF2-40B4-BE49-F238E27FC236}">
                    <a16:creationId xmlns:a16="http://schemas.microsoft.com/office/drawing/2014/main" id="{1B3CE4AD-310E-4757-BFE6-55D2E60AE1A4}"/>
                  </a:ext>
                </a:extLst>
              </p:cNvPr>
              <p:cNvSpPr>
                <a:spLocks noChangeAspect="1" noEditPoints="1"/>
              </p:cNvSpPr>
              <p:nvPr/>
            </p:nvSpPr>
            <p:spPr bwMode="auto">
              <a:xfrm>
                <a:off x="1580367" y="3204117"/>
                <a:ext cx="287717" cy="31248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3E4D676-7CA0-4FB4-9E30-FC8C26CDBF48}"/>
                </a:ext>
              </a:extLst>
            </p:cNvPr>
            <p:cNvGrpSpPr/>
            <p:nvPr/>
          </p:nvGrpSpPr>
          <p:grpSpPr>
            <a:xfrm>
              <a:off x="3989646" y="5347639"/>
              <a:ext cx="457200" cy="457200"/>
              <a:chOff x="7897261" y="2975730"/>
              <a:chExt cx="769256" cy="769256"/>
            </a:xfrm>
          </p:grpSpPr>
          <p:sp>
            <p:nvSpPr>
              <p:cNvPr id="38" name="Oval 37">
                <a:extLst>
                  <a:ext uri="{FF2B5EF4-FFF2-40B4-BE49-F238E27FC236}">
                    <a16:creationId xmlns:a16="http://schemas.microsoft.com/office/drawing/2014/main" id="{2CBB8E53-1652-4AE6-9052-C67D8FD6D47E}"/>
                  </a:ext>
                </a:extLst>
              </p:cNvPr>
              <p:cNvSpPr/>
              <p:nvPr/>
            </p:nvSpPr>
            <p:spPr bwMode="auto">
              <a:xfrm>
                <a:off x="7897261"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40693894-4CE0-45B8-A0C7-A7BC8F0A5D12}"/>
                  </a:ext>
                </a:extLst>
              </p:cNvPr>
              <p:cNvGrpSpPr/>
              <p:nvPr/>
            </p:nvGrpSpPr>
            <p:grpSpPr>
              <a:xfrm>
                <a:off x="8075192" y="3179962"/>
                <a:ext cx="413394" cy="379841"/>
                <a:chOff x="8096947" y="3169809"/>
                <a:chExt cx="369885" cy="339863"/>
              </a:xfrm>
            </p:grpSpPr>
            <p:sp>
              <p:nvSpPr>
                <p:cNvPr id="43" name="cloud" title="Icon of a cloud">
                  <a:extLst>
                    <a:ext uri="{FF2B5EF4-FFF2-40B4-BE49-F238E27FC236}">
                      <a16:creationId xmlns:a16="http://schemas.microsoft.com/office/drawing/2014/main" id="{6FE9445D-FFE3-4CE8-A686-9DC8CB96BB31}"/>
                    </a:ext>
                  </a:extLst>
                </p:cNvPr>
                <p:cNvSpPr>
                  <a:spLocks noChangeAspect="1"/>
                </p:cNvSpPr>
                <p:nvPr/>
              </p:nvSpPr>
              <p:spPr bwMode="auto">
                <a:xfrm>
                  <a:off x="8096947" y="3169809"/>
                  <a:ext cx="369885" cy="23565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4BF99117-8B24-4B4E-88AA-4DAF5F980C22}"/>
                    </a:ext>
                  </a:extLst>
                </p:cNvPr>
                <p:cNvSpPr/>
                <p:nvPr/>
              </p:nvSpPr>
              <p:spPr bwMode="auto">
                <a:xfrm>
                  <a:off x="8196753" y="3353338"/>
                  <a:ext cx="161928" cy="780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Move_E7C2">
                  <a:extLst>
                    <a:ext uri="{FF2B5EF4-FFF2-40B4-BE49-F238E27FC236}">
                      <a16:creationId xmlns:a16="http://schemas.microsoft.com/office/drawing/2014/main" id="{A4A64F1B-C0AE-4E25-B423-987BF0375E37}"/>
                    </a:ext>
                  </a:extLst>
                </p:cNvPr>
                <p:cNvSpPr>
                  <a:spLocks noChangeAspect="1" noEditPoints="1"/>
                </p:cNvSpPr>
                <p:nvPr/>
              </p:nvSpPr>
              <p:spPr bwMode="auto">
                <a:xfrm rot="18900000">
                  <a:off x="8171060" y="3298032"/>
                  <a:ext cx="211588" cy="21164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solidFill>
                  <a:srgbClr val="0078D4"/>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D99B1426-19A2-4D16-84CD-3F097868B473}"/>
                </a:ext>
              </a:extLst>
            </p:cNvPr>
            <p:cNvGrpSpPr/>
            <p:nvPr/>
          </p:nvGrpSpPr>
          <p:grpSpPr>
            <a:xfrm>
              <a:off x="4002943" y="4449779"/>
              <a:ext cx="457200" cy="457200"/>
              <a:chOff x="4002944" y="4443128"/>
              <a:chExt cx="424171" cy="424171"/>
            </a:xfrm>
          </p:grpSpPr>
          <p:sp>
            <p:nvSpPr>
              <p:cNvPr id="48" name="Oval 47">
                <a:extLst>
                  <a:ext uri="{FF2B5EF4-FFF2-40B4-BE49-F238E27FC236}">
                    <a16:creationId xmlns:a16="http://schemas.microsoft.com/office/drawing/2014/main" id="{03146184-39AE-412F-8AA5-821022D4B5DE}"/>
                  </a:ext>
                </a:extLst>
              </p:cNvPr>
              <p:cNvSpPr/>
              <p:nvPr/>
            </p:nvSpPr>
            <p:spPr bwMode="auto">
              <a:xfrm>
                <a:off x="4002944" y="4443128"/>
                <a:ext cx="424171" cy="424171"/>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globe_4">
                <a:extLst>
                  <a:ext uri="{FF2B5EF4-FFF2-40B4-BE49-F238E27FC236}">
                    <a16:creationId xmlns:a16="http://schemas.microsoft.com/office/drawing/2014/main" id="{50CE81E8-AFBC-41E3-AC09-0B4DD50FCF70}"/>
                  </a:ext>
                </a:extLst>
              </p:cNvPr>
              <p:cNvSpPr>
                <a:spLocks noChangeAspect="1" noEditPoints="1"/>
              </p:cNvSpPr>
              <p:nvPr/>
            </p:nvSpPr>
            <p:spPr bwMode="auto">
              <a:xfrm>
                <a:off x="4089845" y="4528457"/>
                <a:ext cx="250370" cy="25351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0" name="Rectangle 49">
            <a:extLst>
              <a:ext uri="{FF2B5EF4-FFF2-40B4-BE49-F238E27FC236}">
                <a16:creationId xmlns:a16="http://schemas.microsoft.com/office/drawing/2014/main" id="{C2A57660-09FA-4DBF-B4D0-C1CD932C6EFB}"/>
              </a:ext>
            </a:extLst>
          </p:cNvPr>
          <p:cNvSpPr/>
          <p:nvPr/>
        </p:nvSpPr>
        <p:spPr>
          <a:xfrm>
            <a:off x="6549178" y="2909914"/>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AI apps &amp; agents</a:t>
            </a:r>
          </a:p>
        </p:txBody>
      </p:sp>
      <p:sp>
        <p:nvSpPr>
          <p:cNvPr id="51" name="Rectangle 50">
            <a:extLst>
              <a:ext uri="{FF2B5EF4-FFF2-40B4-BE49-F238E27FC236}">
                <a16:creationId xmlns:a16="http://schemas.microsoft.com/office/drawing/2014/main" id="{CED1C5E1-7D98-4CA7-ABE8-E7A9050E9D42}"/>
              </a:ext>
            </a:extLst>
          </p:cNvPr>
          <p:cNvSpPr/>
          <p:nvPr/>
        </p:nvSpPr>
        <p:spPr>
          <a:xfrm>
            <a:off x="6549178" y="3812114"/>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Knowledge mining</a:t>
            </a:r>
          </a:p>
        </p:txBody>
      </p:sp>
      <p:sp>
        <p:nvSpPr>
          <p:cNvPr id="52" name="Rectangle 51">
            <a:extLst>
              <a:ext uri="{FF2B5EF4-FFF2-40B4-BE49-F238E27FC236}">
                <a16:creationId xmlns:a16="http://schemas.microsoft.com/office/drawing/2014/main" id="{34B137AA-CCFA-4033-9C8F-0EB6E71FB2D0}"/>
              </a:ext>
            </a:extLst>
          </p:cNvPr>
          <p:cNvSpPr/>
          <p:nvPr/>
        </p:nvSpPr>
        <p:spPr>
          <a:xfrm>
            <a:off x="6549178" y="4712580"/>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Machine learning</a:t>
            </a:r>
          </a:p>
        </p:txBody>
      </p:sp>
      <p:grpSp>
        <p:nvGrpSpPr>
          <p:cNvPr id="66" name="Group 65">
            <a:extLst>
              <a:ext uri="{FF2B5EF4-FFF2-40B4-BE49-F238E27FC236}">
                <a16:creationId xmlns:a16="http://schemas.microsoft.com/office/drawing/2014/main" id="{E0537A70-5C51-4334-BA07-59E66E7C2A65}"/>
              </a:ext>
            </a:extLst>
          </p:cNvPr>
          <p:cNvGrpSpPr/>
          <p:nvPr/>
        </p:nvGrpSpPr>
        <p:grpSpPr>
          <a:xfrm>
            <a:off x="7708254" y="2415554"/>
            <a:ext cx="457200" cy="457200"/>
            <a:chOff x="2234350" y="1976027"/>
            <a:chExt cx="1158327" cy="1158328"/>
          </a:xfrm>
        </p:grpSpPr>
        <p:sp>
          <p:nvSpPr>
            <p:cNvPr id="67" name="Oval 9">
              <a:extLst>
                <a:ext uri="{FF2B5EF4-FFF2-40B4-BE49-F238E27FC236}">
                  <a16:creationId xmlns:a16="http://schemas.microsoft.com/office/drawing/2014/main" id="{4C57036F-2086-4A87-A4D7-CEE1ECC836C3}"/>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7" name="Group 76">
              <a:extLst>
                <a:ext uri="{FF2B5EF4-FFF2-40B4-BE49-F238E27FC236}">
                  <a16:creationId xmlns:a16="http://schemas.microsoft.com/office/drawing/2014/main" id="{2AD50014-6144-42FF-B1B2-C9F87BFA414A}"/>
                </a:ext>
              </a:extLst>
            </p:cNvPr>
            <p:cNvGrpSpPr/>
            <p:nvPr/>
          </p:nvGrpSpPr>
          <p:grpSpPr>
            <a:xfrm>
              <a:off x="2506262" y="2276142"/>
              <a:ext cx="629742" cy="436179"/>
              <a:chOff x="3186734" y="2614346"/>
              <a:chExt cx="675958" cy="468190"/>
            </a:xfrm>
          </p:grpSpPr>
          <p:sp>
            <p:nvSpPr>
              <p:cNvPr id="78" name="Freeform: Shape 77">
                <a:extLst>
                  <a:ext uri="{FF2B5EF4-FFF2-40B4-BE49-F238E27FC236}">
                    <a16:creationId xmlns:a16="http://schemas.microsoft.com/office/drawing/2014/main" id="{C117270B-2026-40AC-92DE-89F5DC3E4B8F}"/>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27">
                <a:extLst>
                  <a:ext uri="{FF2B5EF4-FFF2-40B4-BE49-F238E27FC236}">
                    <a16:creationId xmlns:a16="http://schemas.microsoft.com/office/drawing/2014/main" id="{650807C0-1788-4847-A7D3-8C83E1D71C4B}"/>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31">
                <a:extLst>
                  <a:ext uri="{FF2B5EF4-FFF2-40B4-BE49-F238E27FC236}">
                    <a16:creationId xmlns:a16="http://schemas.microsoft.com/office/drawing/2014/main" id="{05F50A03-5EC4-41C3-8711-E897BDE08ACB}"/>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32">
                <a:extLst>
                  <a:ext uri="{FF2B5EF4-FFF2-40B4-BE49-F238E27FC236}">
                    <a16:creationId xmlns:a16="http://schemas.microsoft.com/office/drawing/2014/main" id="{2D0A821B-9C49-4F42-A0B8-6ABC167AF8A5}"/>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2050495-F10C-4D68-8DBC-D9446182D4F3}"/>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5D04274E-D848-4679-AE02-F694FC690063}"/>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EB3CAF5D-E4A9-4C66-9684-C7D2819917B0}"/>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98A59423-3A75-4DA7-B5BE-8E1FD2A83DCA}"/>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6" name="Oval 33">
                <a:extLst>
                  <a:ext uri="{FF2B5EF4-FFF2-40B4-BE49-F238E27FC236}">
                    <a16:creationId xmlns:a16="http://schemas.microsoft.com/office/drawing/2014/main" id="{5B29DD7D-05A8-4EA4-B5D9-7AB9A7EF633A}"/>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7" name="Oval 34">
                <a:extLst>
                  <a:ext uri="{FF2B5EF4-FFF2-40B4-BE49-F238E27FC236}">
                    <a16:creationId xmlns:a16="http://schemas.microsoft.com/office/drawing/2014/main" id="{2A38C6AF-6764-4132-B543-A2911ADB24B0}"/>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8" name="Freeform 35">
                <a:extLst>
                  <a:ext uri="{FF2B5EF4-FFF2-40B4-BE49-F238E27FC236}">
                    <a16:creationId xmlns:a16="http://schemas.microsoft.com/office/drawing/2014/main" id="{5F9AC0D3-7AF4-420A-A6AC-4C7ECA9CD950}"/>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9" name="Freeform 36">
                <a:extLst>
                  <a:ext uri="{FF2B5EF4-FFF2-40B4-BE49-F238E27FC236}">
                    <a16:creationId xmlns:a16="http://schemas.microsoft.com/office/drawing/2014/main" id="{1D5B5E74-CAE4-46CE-A4B6-2A15204421E1}"/>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5E84E351-90D7-41E3-B533-15B8E5544F2A}"/>
              </a:ext>
            </a:extLst>
          </p:cNvPr>
          <p:cNvGrpSpPr/>
          <p:nvPr/>
        </p:nvGrpSpPr>
        <p:grpSpPr>
          <a:xfrm>
            <a:off x="7734418" y="3323636"/>
            <a:ext cx="457200" cy="452884"/>
            <a:chOff x="5468716" y="6021113"/>
            <a:chExt cx="1158327" cy="1158328"/>
          </a:xfrm>
        </p:grpSpPr>
        <p:sp>
          <p:nvSpPr>
            <p:cNvPr id="98" name="Oval 9">
              <a:extLst>
                <a:ext uri="{FF2B5EF4-FFF2-40B4-BE49-F238E27FC236}">
                  <a16:creationId xmlns:a16="http://schemas.microsoft.com/office/drawing/2014/main" id="{2A65309B-D328-428E-91CC-76AA37F8A26D}"/>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05" name="Freeform 6">
              <a:extLst>
                <a:ext uri="{FF2B5EF4-FFF2-40B4-BE49-F238E27FC236}">
                  <a16:creationId xmlns:a16="http://schemas.microsoft.com/office/drawing/2014/main" id="{E744A12E-93C1-4D5C-A80D-78E06CB88222}"/>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446E99B7-B604-49C1-A986-551D8446507C}"/>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2D067563-FE90-438C-AC94-E5E9A182EF90}"/>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9">
              <a:extLst>
                <a:ext uri="{FF2B5EF4-FFF2-40B4-BE49-F238E27FC236}">
                  <a16:creationId xmlns:a16="http://schemas.microsoft.com/office/drawing/2014/main" id="{D7B58363-C6A9-42E4-9ED1-F1E988A5C180}"/>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Oval 11">
              <a:extLst>
                <a:ext uri="{FF2B5EF4-FFF2-40B4-BE49-F238E27FC236}">
                  <a16:creationId xmlns:a16="http://schemas.microsoft.com/office/drawing/2014/main" id="{FEADC5FF-A684-4674-91E0-B9BBFF914451}"/>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
              <a:extLst>
                <a:ext uri="{FF2B5EF4-FFF2-40B4-BE49-F238E27FC236}">
                  <a16:creationId xmlns:a16="http://schemas.microsoft.com/office/drawing/2014/main" id="{71E1AFB2-94DA-405C-BEC2-4AFB1FF28A15}"/>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5">
              <a:extLst>
                <a:ext uri="{FF2B5EF4-FFF2-40B4-BE49-F238E27FC236}">
                  <a16:creationId xmlns:a16="http://schemas.microsoft.com/office/drawing/2014/main" id="{7A459D56-0E85-479B-B423-22B36953AF9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Oval 10">
              <a:extLst>
                <a:ext uri="{FF2B5EF4-FFF2-40B4-BE49-F238E27FC236}">
                  <a16:creationId xmlns:a16="http://schemas.microsoft.com/office/drawing/2014/main" id="{772B0413-DFB0-45C9-8223-02795EE95DCC}"/>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3" name="Magnifying_Glass">
              <a:extLst>
                <a:ext uri="{FF2B5EF4-FFF2-40B4-BE49-F238E27FC236}">
                  <a16:creationId xmlns:a16="http://schemas.microsoft.com/office/drawing/2014/main" id="{E29CC9E6-6397-4495-B28C-8C47E23FE012}"/>
                </a:ext>
              </a:extLst>
            </p:cNvPr>
            <p:cNvGrpSpPr/>
            <p:nvPr/>
          </p:nvGrpSpPr>
          <p:grpSpPr>
            <a:xfrm flipH="1">
              <a:off x="5690450" y="6269810"/>
              <a:ext cx="562017" cy="562017"/>
              <a:chOff x="5741782" y="1706805"/>
              <a:chExt cx="657225" cy="657225"/>
            </a:xfrm>
          </p:grpSpPr>
          <p:sp>
            <p:nvSpPr>
              <p:cNvPr id="114" name="Freeform: Shape 113">
                <a:extLst>
                  <a:ext uri="{FF2B5EF4-FFF2-40B4-BE49-F238E27FC236}">
                    <a16:creationId xmlns:a16="http://schemas.microsoft.com/office/drawing/2014/main" id="{D7AEA254-2784-4D9F-A6FB-C1EE840D1347}"/>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E674EF04-1BC8-4780-91CE-4A0205814C76}"/>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71370816-B0F9-4C44-A4B2-F758E1CE2734}"/>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1CF2B6D5-C149-4DFA-80EE-F69FB2C06E4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2BD30241-3D50-4067-AD4A-904A00321DD8}"/>
              </a:ext>
            </a:extLst>
          </p:cNvPr>
          <p:cNvGrpSpPr/>
          <p:nvPr/>
        </p:nvGrpSpPr>
        <p:grpSpPr>
          <a:xfrm>
            <a:off x="7771304" y="4214783"/>
            <a:ext cx="457200" cy="457580"/>
            <a:chOff x="9181082" y="7024290"/>
            <a:chExt cx="981849" cy="944711"/>
          </a:xfrm>
        </p:grpSpPr>
        <p:sp>
          <p:nvSpPr>
            <p:cNvPr id="119" name="Oval 9">
              <a:extLst>
                <a:ext uri="{FF2B5EF4-FFF2-40B4-BE49-F238E27FC236}">
                  <a16:creationId xmlns:a16="http://schemas.microsoft.com/office/drawing/2014/main" id="{EF32E5EC-6C40-4CB3-ADB7-0732A0BC2A4A}"/>
                </a:ext>
              </a:extLst>
            </p:cNvPr>
            <p:cNvSpPr>
              <a:spLocks noChangeArrowheads="1"/>
            </p:cNvSpPr>
            <p:nvPr/>
          </p:nvSpPr>
          <p:spPr bwMode="auto">
            <a:xfrm>
              <a:off x="9181082" y="7024290"/>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20" name="Group 30">
              <a:extLst>
                <a:ext uri="{FF2B5EF4-FFF2-40B4-BE49-F238E27FC236}">
                  <a16:creationId xmlns:a16="http://schemas.microsoft.com/office/drawing/2014/main" id="{A1A72101-34F5-493C-99CA-97171DBA099C}"/>
                </a:ext>
              </a:extLst>
            </p:cNvPr>
            <p:cNvGrpSpPr>
              <a:grpSpLocks noChangeAspect="1"/>
            </p:cNvGrpSpPr>
            <p:nvPr/>
          </p:nvGrpSpPr>
          <p:grpSpPr bwMode="auto">
            <a:xfrm>
              <a:off x="9422658" y="7283272"/>
              <a:ext cx="541546" cy="437907"/>
              <a:chOff x="3469" y="1860"/>
              <a:chExt cx="742" cy="600"/>
            </a:xfrm>
            <a:solidFill>
              <a:schemeClr val="bg1"/>
            </a:solidFill>
          </p:grpSpPr>
          <p:sp>
            <p:nvSpPr>
              <p:cNvPr id="121" name="Freeform 31">
                <a:extLst>
                  <a:ext uri="{FF2B5EF4-FFF2-40B4-BE49-F238E27FC236}">
                    <a16:creationId xmlns:a16="http://schemas.microsoft.com/office/drawing/2014/main" id="{D43B5988-76E1-468C-9CC6-3E61A8C4F164}"/>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32">
                <a:extLst>
                  <a:ext uri="{FF2B5EF4-FFF2-40B4-BE49-F238E27FC236}">
                    <a16:creationId xmlns:a16="http://schemas.microsoft.com/office/drawing/2014/main" id="{9F047E55-CB01-4BF6-B65C-3ABB06457C61}"/>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33">
                <a:extLst>
                  <a:ext uri="{FF2B5EF4-FFF2-40B4-BE49-F238E27FC236}">
                    <a16:creationId xmlns:a16="http://schemas.microsoft.com/office/drawing/2014/main" id="{EC76FC99-8212-48C7-A48F-765A5E4B0915}"/>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Oval 34">
                <a:extLst>
                  <a:ext uri="{FF2B5EF4-FFF2-40B4-BE49-F238E27FC236}">
                    <a16:creationId xmlns:a16="http://schemas.microsoft.com/office/drawing/2014/main" id="{FA1ABEA3-E4CA-438F-B1F4-BA69507F2A94}"/>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Oval 35">
                <a:extLst>
                  <a:ext uri="{FF2B5EF4-FFF2-40B4-BE49-F238E27FC236}">
                    <a16:creationId xmlns:a16="http://schemas.microsoft.com/office/drawing/2014/main" id="{0C32D0DD-1A34-477C-A0EC-F8456667502A}"/>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Oval 36">
                <a:extLst>
                  <a:ext uri="{FF2B5EF4-FFF2-40B4-BE49-F238E27FC236}">
                    <a16:creationId xmlns:a16="http://schemas.microsoft.com/office/drawing/2014/main" id="{FF94C52B-EAFC-4955-8B1D-32C35D526BA7}"/>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Oval 37">
                <a:extLst>
                  <a:ext uri="{FF2B5EF4-FFF2-40B4-BE49-F238E27FC236}">
                    <a16:creationId xmlns:a16="http://schemas.microsoft.com/office/drawing/2014/main" id="{FEF401D9-4CEE-48A2-AC64-29977D6191A1}"/>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Oval 38">
                <a:extLst>
                  <a:ext uri="{FF2B5EF4-FFF2-40B4-BE49-F238E27FC236}">
                    <a16:creationId xmlns:a16="http://schemas.microsoft.com/office/drawing/2014/main" id="{C68EC2B6-CCB1-4CDA-BD31-2A8C6DC8E43D}"/>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Oval 39">
                <a:extLst>
                  <a:ext uri="{FF2B5EF4-FFF2-40B4-BE49-F238E27FC236}">
                    <a16:creationId xmlns:a16="http://schemas.microsoft.com/office/drawing/2014/main" id="{E6D5B0A2-F9DF-48EF-9D3E-F395EB50883A}"/>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717945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par>
                                <p:cTn id="8" presetID="63" presetClass="path" presetSubtype="0" decel="100000" fill="hold" grpId="1" nodeType="withEffect">
                                  <p:stCondLst>
                                    <p:cond delay="0"/>
                                  </p:stCondLst>
                                  <p:childTnLst>
                                    <p:animMotion origin="layout" path="M -2.5E-6 -1.11111E-6 L -0.00052 0.07107 " pathEditMode="relative" rAng="0" ptsTypes="AA">
                                      <p:cBhvr>
                                        <p:cTn id="9" dur="500" spd="-100000" fill="hold"/>
                                        <p:tgtEl>
                                          <p:spTgt spid="3"/>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350"/>
                                        <p:tgtEl>
                                          <p:spTgt spid="34"/>
                                        </p:tgtEl>
                                      </p:cBhvr>
                                    </p:animEffect>
                                  </p:childTnLst>
                                </p:cTn>
                              </p:par>
                              <p:par>
                                <p:cTn id="13" presetID="63" presetClass="path" presetSubtype="0" decel="100000" fill="hold" grpId="1" nodeType="withEffect">
                                  <p:stCondLst>
                                    <p:cond delay="0"/>
                                  </p:stCondLst>
                                  <p:childTnLst>
                                    <p:animMotion origin="layout" path="M -3.125E-6 1.48148E-6 L -0.00052 0.07106 " pathEditMode="relative" rAng="0" ptsTypes="AA">
                                      <p:cBhvr>
                                        <p:cTn id="14" dur="500" spd="-100000" fill="hold"/>
                                        <p:tgtEl>
                                          <p:spTgt spid="34"/>
                                        </p:tgtEl>
                                        <p:attrNameLst>
                                          <p:attrName>ppt_x</p:attrName>
                                          <p:attrName>ppt_y</p:attrName>
                                        </p:attrNameLst>
                                      </p:cBhvr>
                                      <p:rCtr x="-26" y="3542"/>
                                    </p:animMotion>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350"/>
                                        <p:tgtEl>
                                          <p:spTgt spid="35"/>
                                        </p:tgtEl>
                                      </p:cBhvr>
                                    </p:animEffect>
                                  </p:childTnLst>
                                </p:cTn>
                              </p:par>
                              <p:par>
                                <p:cTn id="18" presetID="63" presetClass="path" presetSubtype="0" decel="100000" fill="hold" grpId="1" nodeType="withEffect">
                                  <p:stCondLst>
                                    <p:cond delay="0"/>
                                  </p:stCondLst>
                                  <p:childTnLst>
                                    <p:animMotion origin="layout" path="M 2.08333E-7 1.48148E-6 L -0.00052 0.07106 " pathEditMode="relative" rAng="0" ptsTypes="AA">
                                      <p:cBhvr>
                                        <p:cTn id="19" dur="500" spd="-100000" fill="hold"/>
                                        <p:tgtEl>
                                          <p:spTgt spid="35"/>
                                        </p:tgtEl>
                                        <p:attrNameLst>
                                          <p:attrName>ppt_x</p:attrName>
                                          <p:attrName>ppt_y</p:attrName>
                                        </p:attrNameLst>
                                      </p:cBhvr>
                                      <p:rCtr x="-26" y="3542"/>
                                    </p:animMotion>
                                  </p:childTnLst>
                                </p:cTn>
                              </p:par>
                              <p:par>
                                <p:cTn id="20" presetID="10" presetClass="entr" presetSubtype="0" fill="hold"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350"/>
                                        <p:tgtEl>
                                          <p:spTgt spid="132"/>
                                        </p:tgtEl>
                                      </p:cBhvr>
                                    </p:animEffect>
                                  </p:childTnLst>
                                </p:cTn>
                              </p:par>
                              <p:par>
                                <p:cTn id="23" presetID="63" presetClass="path" presetSubtype="0" decel="100000" fill="hold" nodeType="withEffect">
                                  <p:stCondLst>
                                    <p:cond delay="0"/>
                                  </p:stCondLst>
                                  <p:childTnLst>
                                    <p:animMotion origin="layout" path="M 2.29167E-6 2.22222E-6 L -0.00052 0.07106 " pathEditMode="relative" rAng="0" ptsTypes="AA">
                                      <p:cBhvr>
                                        <p:cTn id="24" dur="500" spd="-100000" fill="hold"/>
                                        <p:tgtEl>
                                          <p:spTgt spid="132"/>
                                        </p:tgtEl>
                                        <p:attrNameLst>
                                          <p:attrName>ppt_x</p:attrName>
                                          <p:attrName>ppt_y</p:attrName>
                                        </p:attrNameLst>
                                      </p:cBhvr>
                                      <p:rCtr x="-26" y="3542"/>
                                    </p:animMotion>
                                  </p:childTnLst>
                                </p:cTn>
                              </p:par>
                              <p:par>
                                <p:cTn id="25" presetID="10" presetClass="entr" presetSubtype="0"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350"/>
                                        <p:tgtEl>
                                          <p:spTgt spid="131"/>
                                        </p:tgtEl>
                                      </p:cBhvr>
                                    </p:animEffect>
                                  </p:childTnLst>
                                </p:cTn>
                              </p:par>
                              <p:par>
                                <p:cTn id="28" presetID="63" presetClass="path" presetSubtype="0" decel="100000" fill="hold" nodeType="withEffect">
                                  <p:stCondLst>
                                    <p:cond delay="0"/>
                                  </p:stCondLst>
                                  <p:childTnLst>
                                    <p:animMotion origin="layout" path="M -3.125E-6 2.22222E-6 L -0.00052 0.07106 " pathEditMode="relative" rAng="0" ptsTypes="AA">
                                      <p:cBhvr>
                                        <p:cTn id="29" dur="500" spd="-100000" fill="hold"/>
                                        <p:tgtEl>
                                          <p:spTgt spid="131"/>
                                        </p:tgtEl>
                                        <p:attrNameLst>
                                          <p:attrName>ppt_x</p:attrName>
                                          <p:attrName>ppt_y</p:attrName>
                                        </p:attrNameLst>
                                      </p:cBhvr>
                                      <p:rCtr x="-26" y="3542"/>
                                    </p:animMotion>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anim calcmode="lin" valueType="num">
                                      <p:cBhvr>
                                        <p:cTn id="33" dur="750" fill="hold"/>
                                        <p:tgtEl>
                                          <p:spTgt spid="11"/>
                                        </p:tgtEl>
                                        <p:attrNameLst>
                                          <p:attrName>ppt_x</p:attrName>
                                        </p:attrNameLst>
                                      </p:cBhvr>
                                      <p:tavLst>
                                        <p:tav tm="0">
                                          <p:val>
                                            <p:strVal val="#ppt_x"/>
                                          </p:val>
                                        </p:tav>
                                        <p:tav tm="100000">
                                          <p:val>
                                            <p:strVal val="#ppt_x"/>
                                          </p:val>
                                        </p:tav>
                                      </p:tavLst>
                                    </p:anim>
                                    <p:anim calcmode="lin" valueType="num">
                                      <p:cBhvr>
                                        <p:cTn id="34" dur="750" fill="hold"/>
                                        <p:tgtEl>
                                          <p:spTgt spid="11"/>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350"/>
                                        <p:tgtEl>
                                          <p:spTgt spid="7"/>
                                        </p:tgtEl>
                                      </p:cBhvr>
                                    </p:animEffect>
                                  </p:childTnLst>
                                </p:cTn>
                              </p:par>
                              <p:par>
                                <p:cTn id="38" presetID="63" presetClass="path" presetSubtype="0" decel="100000" fill="hold" grpId="1" nodeType="withEffect">
                                  <p:stCondLst>
                                    <p:cond delay="0"/>
                                  </p:stCondLst>
                                  <p:childTnLst>
                                    <p:animMotion origin="layout" path="M 0 0 L -0.00052 0.07106 " pathEditMode="relative" rAng="0" ptsTypes="AA">
                                      <p:cBhvr>
                                        <p:cTn id="39" dur="500" spd="-100000" fill="hold"/>
                                        <p:tgtEl>
                                          <p:spTgt spid="7"/>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4" grpId="0"/>
      <p:bldP spid="34" grpId="1"/>
      <p:bldP spid="35" grpId="0"/>
      <p:bldP spid="35" grpId="1"/>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627044" y="293112"/>
            <a:ext cx="6272784" cy="6272784"/>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624586" y="292104"/>
            <a:ext cx="6275242" cy="6273792"/>
          </a:xfrm>
          <a:prstGeom prst="rect">
            <a:avLst/>
          </a:prstGeom>
          <a:solidFill>
            <a:srgbClr val="09538F"/>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5966240" y="581026"/>
            <a:ext cx="5946377" cy="5734050"/>
            <a:chOff x="5977766" y="674090"/>
            <a:chExt cx="5946377" cy="5362494"/>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878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6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84885"/>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OCR handwriting </a:t>
              </a:r>
              <a:br>
                <a:rPr kumimoji="0" lang="en-US" sz="3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3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893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2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8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Custom </a:t>
              </a:r>
              <a:br>
                <a:rPr kumimoji="0" lang="en-US" sz="24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24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75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40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029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800" b="1" i="0" u="none" strike="noStrike" kern="0" cap="none" spc="-2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385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2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6908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Customized language </a:t>
              </a:r>
              <a:b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Sentiment analysis, </a:t>
              </a:r>
              <a:b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6908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1" i="0" u="none" strike="noStrike" kern="0" cap="none" spc="5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6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Intend </a:t>
              </a:r>
              <a:b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9233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000" b="0" i="0" u="none" strike="noStrike" kern="0" cap="none" spc="10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Entity linking </a:t>
              </a:r>
              <a:br>
                <a:rPr kumimoji="0" lang="en-US" sz="30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30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&amp; augmentation</a:t>
              </a:r>
            </a:p>
          </p:txBody>
        </p:sp>
      </p:grpSp>
      <p:sp>
        <p:nvSpPr>
          <p:cNvPr id="78" name="Rectangle 77">
            <a:extLst>
              <a:ext uri="{FF2B5EF4-FFF2-40B4-BE49-F238E27FC236}">
                <a16:creationId xmlns:a16="http://schemas.microsoft.com/office/drawing/2014/main" id="{9B315C54-75B5-498C-9600-F0C3412B2DE6}"/>
              </a:ext>
            </a:extLst>
          </p:cNvPr>
          <p:cNvSpPr/>
          <p:nvPr/>
        </p:nvSpPr>
        <p:spPr bwMode="auto">
          <a:xfrm>
            <a:off x="677982" y="2317319"/>
            <a:ext cx="5441348" cy="802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563"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50" normalizeH="0" baseline="0" noProof="0">
                <a:ln w="3175">
                  <a:noFill/>
                </a:ln>
                <a:gradFill>
                  <a:gsLst>
                    <a:gs pos="0">
                      <a:srgbClr val="1A1A1A"/>
                    </a:gs>
                    <a:gs pos="100000">
                      <a:srgbClr val="1A1A1A"/>
                    </a:gs>
                  </a:gsLst>
                  <a:lin ang="5400000" scaled="0"/>
                </a:gradFill>
                <a:effectLst/>
                <a:uLnTx/>
                <a:uFillTx/>
                <a:latin typeface="Segoe UI Semibold"/>
                <a:ea typeface="+mn-ea"/>
                <a:cs typeface="Segoe UI" pitchFamily="34" charset="0"/>
              </a:rPr>
              <a:t>AI</a:t>
            </a:r>
          </a:p>
        </p:txBody>
      </p:sp>
      <p:sp>
        <p:nvSpPr>
          <p:cNvPr id="79" name="Rectangle 78">
            <a:extLst>
              <a:ext uri="{FF2B5EF4-FFF2-40B4-BE49-F238E27FC236}">
                <a16:creationId xmlns:a16="http://schemas.microsoft.com/office/drawing/2014/main" id="{5F3543B4-E00F-44F0-9762-F3CA8E27ECB2}"/>
              </a:ext>
            </a:extLst>
          </p:cNvPr>
          <p:cNvSpPr/>
          <p:nvPr/>
        </p:nvSpPr>
        <p:spPr bwMode="auto">
          <a:xfrm>
            <a:off x="638643" y="3057261"/>
            <a:ext cx="4597557" cy="15135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light" panose="020B0402040204020203" pitchFamily="34" charset="0"/>
              </a:rPr>
              <a:t>Language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45719" y="4458585"/>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2165" y="4458585"/>
            <a:ext cx="248645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295240" y="4458585"/>
            <a:ext cx="2486454"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7942" y="2402827"/>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799903" y="2402827"/>
            <a:ext cx="177933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595065" y="2402827"/>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68765" y="3091497"/>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4467" y="3088005"/>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9085769" y="3138743"/>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9327345" y="3397725"/>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4" name="Title 2">
            <a:extLst>
              <a:ext uri="{FF2B5EF4-FFF2-40B4-BE49-F238E27FC236}">
                <a16:creationId xmlns:a16="http://schemas.microsoft.com/office/drawing/2014/main" id="{84CFE08A-E294-4160-A5D8-0A54F01CDE54}"/>
              </a:ext>
            </a:extLst>
          </p:cNvPr>
          <p:cNvSpPr txBox="1">
            <a:spLocks/>
          </p:cNvSpPr>
          <p:nvPr/>
        </p:nvSpPr>
        <p:spPr>
          <a:xfrm>
            <a:off x="3490307" y="564205"/>
            <a:ext cx="5211386"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rPr>
              <a:t>Azure AI</a:t>
            </a:r>
          </a:p>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8941" y="2784140"/>
            <a:ext cx="1138644" cy="1142839"/>
          </a:xfrm>
          <a:prstGeom prst="ellipse">
            <a:avLst/>
          </a:prstGeom>
          <a:ln w="19050">
            <a:noFill/>
          </a:ln>
        </p:spPr>
      </p:pic>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470" y="2784140"/>
            <a:ext cx="1138644" cy="1142838"/>
          </a:xfrm>
          <a:prstGeom prst="ellipse">
            <a:avLst/>
          </a:prstGeom>
          <a:ln w="19050">
            <a:noFill/>
          </a:ln>
        </p:spPr>
      </p:pic>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77411" y="2784140"/>
            <a:ext cx="1138644" cy="1142838"/>
          </a:xfrm>
          <a:prstGeom prst="ellipse">
            <a:avLst/>
          </a:prstGeom>
          <a:ln w="19050">
            <a:noFill/>
          </a:ln>
        </p:spPr>
      </p:pic>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3712" y="2784140"/>
            <a:ext cx="1138644" cy="1142838"/>
          </a:xfrm>
          <a:prstGeom prst="ellipse">
            <a:avLst/>
          </a:prstGeom>
          <a:ln w="19050">
            <a:noFill/>
          </a:ln>
        </p:spPr>
      </p:pic>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32183" y="2784140"/>
            <a:ext cx="1138460" cy="1142838"/>
          </a:xfrm>
          <a:prstGeom prst="ellipse">
            <a:avLst/>
          </a:prstGeom>
          <a:ln w="19050">
            <a:noFill/>
          </a:ln>
        </p:spPr>
      </p:pic>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sz="3600"/>
              <a:t>Adding intelligence</a:t>
            </a:r>
            <a:endParaRPr lang="en-US"/>
          </a:p>
        </p:txBody>
      </p:sp>
      <p:grpSp>
        <p:nvGrpSpPr>
          <p:cNvPr id="38" name="Group 37">
            <a:extLst>
              <a:ext uri="{FF2B5EF4-FFF2-40B4-BE49-F238E27FC236}">
                <a16:creationId xmlns:a16="http://schemas.microsoft.com/office/drawing/2014/main" id="{FBB5E14C-E492-4782-8B0C-6FA8362424AD}"/>
              </a:ext>
            </a:extLst>
          </p:cNvPr>
          <p:cNvGrpSpPr/>
          <p:nvPr/>
        </p:nvGrpSpPr>
        <p:grpSpPr>
          <a:xfrm>
            <a:off x="15117003" y="417152"/>
            <a:ext cx="330095" cy="247738"/>
            <a:chOff x="3658178" y="5898425"/>
            <a:chExt cx="530263" cy="397965"/>
          </a:xfrm>
          <a:solidFill>
            <a:srgbClr val="3F3F3F"/>
          </a:solidFill>
        </p:grpSpPr>
        <p:sp>
          <p:nvSpPr>
            <p:cNvPr id="39" name="Freeform 1">
              <a:extLst>
                <a:ext uri="{FF2B5EF4-FFF2-40B4-BE49-F238E27FC236}">
                  <a16:creationId xmlns:a16="http://schemas.microsoft.com/office/drawing/2014/main" id="{ED3B47C7-8870-4B12-9A82-550DDC614512}"/>
                </a:ext>
              </a:extLst>
            </p:cNvPr>
            <p:cNvSpPr>
              <a:spLocks noChangeArrowheads="1"/>
            </p:cNvSpPr>
            <p:nvPr/>
          </p:nvSpPr>
          <p:spPr bwMode="auto">
            <a:xfrm>
              <a:off x="3927742" y="6107984"/>
              <a:ext cx="33342" cy="5772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2">
              <a:extLst>
                <a:ext uri="{FF2B5EF4-FFF2-40B4-BE49-F238E27FC236}">
                  <a16:creationId xmlns:a16="http://schemas.microsoft.com/office/drawing/2014/main" id="{D808A6AB-C4FE-421D-AD08-B5B205214005}"/>
                </a:ext>
              </a:extLst>
            </p:cNvPr>
            <p:cNvSpPr>
              <a:spLocks noChangeArrowheads="1"/>
            </p:cNvSpPr>
            <p:nvPr/>
          </p:nvSpPr>
          <p:spPr bwMode="auto">
            <a:xfrm>
              <a:off x="4021008" y="6220024"/>
              <a:ext cx="29758" cy="2975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3">
              <a:extLst>
                <a:ext uri="{FF2B5EF4-FFF2-40B4-BE49-F238E27FC236}">
                  <a16:creationId xmlns:a16="http://schemas.microsoft.com/office/drawing/2014/main" id="{EDC51FDF-63B9-4618-A9BC-25A67D00632A}"/>
                </a:ext>
              </a:extLst>
            </p:cNvPr>
            <p:cNvSpPr>
              <a:spLocks noChangeArrowheads="1"/>
            </p:cNvSpPr>
            <p:nvPr/>
          </p:nvSpPr>
          <p:spPr bwMode="auto">
            <a:xfrm>
              <a:off x="3801589" y="6225043"/>
              <a:ext cx="163847" cy="1989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4">
              <a:extLst>
                <a:ext uri="{FF2B5EF4-FFF2-40B4-BE49-F238E27FC236}">
                  <a16:creationId xmlns:a16="http://schemas.microsoft.com/office/drawing/2014/main" id="{40F263BC-DA24-42FF-BC45-5BA859B60011}"/>
                </a:ext>
              </a:extLst>
            </p:cNvPr>
            <p:cNvSpPr>
              <a:spLocks noChangeArrowheads="1"/>
            </p:cNvSpPr>
            <p:nvPr/>
          </p:nvSpPr>
          <p:spPr bwMode="auto">
            <a:xfrm>
              <a:off x="3658178" y="5898425"/>
              <a:ext cx="530263" cy="3979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4" name="Rectangle 43">
            <a:extLst>
              <a:ext uri="{FF2B5EF4-FFF2-40B4-BE49-F238E27FC236}">
                <a16:creationId xmlns:a16="http://schemas.microsoft.com/office/drawing/2014/main" id="{C7F4E5CB-4215-45CD-91DE-128D2A691A52}"/>
              </a:ext>
            </a:extLst>
          </p:cNvPr>
          <p:cNvSpPr/>
          <p:nvPr/>
        </p:nvSpPr>
        <p:spPr bwMode="auto">
          <a:xfrm>
            <a:off x="14785524" y="699826"/>
            <a:ext cx="993053" cy="350929"/>
          </a:xfrm>
          <a:prstGeom prst="rect">
            <a:avLst/>
          </a:prstGeom>
          <a:noFill/>
          <a:ln w="9525" cap="flat" cmpd="sng" algn="ctr">
            <a:no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gradFill>
                  <a:gsLst>
                    <a:gs pos="0">
                      <a:srgbClr val="3F3F3F"/>
                    </a:gs>
                    <a:gs pos="100000">
                      <a:srgbClr val="3F3F3F"/>
                    </a:gs>
                  </a:gsLst>
                  <a:lin ang="5400000" scaled="1"/>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Core infrastructure</a:t>
            </a:r>
          </a:p>
        </p:txBody>
      </p:sp>
      <p:grpSp>
        <p:nvGrpSpPr>
          <p:cNvPr id="45" name="Group 44">
            <a:extLst>
              <a:ext uri="{FF2B5EF4-FFF2-40B4-BE49-F238E27FC236}">
                <a16:creationId xmlns:a16="http://schemas.microsoft.com/office/drawing/2014/main" id="{9C3DB629-08E6-4A5A-94D2-61E4134DFF53}"/>
              </a:ext>
            </a:extLst>
          </p:cNvPr>
          <p:cNvGrpSpPr/>
          <p:nvPr/>
        </p:nvGrpSpPr>
        <p:grpSpPr>
          <a:xfrm>
            <a:off x="14161105" y="370601"/>
            <a:ext cx="993053" cy="694340"/>
            <a:chOff x="10532941" y="1224112"/>
            <a:chExt cx="993053" cy="694340"/>
          </a:xfrm>
        </p:grpSpPr>
        <p:sp>
          <p:nvSpPr>
            <p:cNvPr id="46" name="Beaker_F196" title="Icon of a scientific flask with liquid in it">
              <a:extLst>
                <a:ext uri="{FF2B5EF4-FFF2-40B4-BE49-F238E27FC236}">
                  <a16:creationId xmlns:a16="http://schemas.microsoft.com/office/drawing/2014/main" id="{8642119A-B97A-46C1-B974-B0AB2D8354CC}"/>
                </a:ext>
              </a:extLst>
            </p:cNvPr>
            <p:cNvSpPr>
              <a:spLocks noChangeAspect="1" noEditPoints="1"/>
            </p:cNvSpPr>
            <p:nvPr/>
          </p:nvSpPr>
          <p:spPr bwMode="auto">
            <a:xfrm>
              <a:off x="10862359" y="1224112"/>
              <a:ext cx="259612" cy="29996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solidFill>
              <a:sysClr val="window" lastClr="FFFFFF">
                <a:lumMod val="50000"/>
              </a:sysClr>
            </a:solidFill>
            <a:ln w="15875" cap="flat">
              <a:solidFill>
                <a:sysClr val="window" lastClr="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Rectangle 46">
              <a:extLst>
                <a:ext uri="{FF2B5EF4-FFF2-40B4-BE49-F238E27FC236}">
                  <a16:creationId xmlns:a16="http://schemas.microsoft.com/office/drawing/2014/main" id="{5D7C0DBC-0EE1-4250-ACB6-6B06031787C0}"/>
                </a:ext>
              </a:extLst>
            </p:cNvPr>
            <p:cNvSpPr/>
            <p:nvPr/>
          </p:nvSpPr>
          <p:spPr bwMode="auto">
            <a:xfrm>
              <a:off x="10532941" y="1566321"/>
              <a:ext cx="993053" cy="3521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gradFill>
                    <a:gsLst>
                      <a:gs pos="0">
                        <a:srgbClr val="3F3F3F"/>
                      </a:gs>
                      <a:gs pos="100000">
                        <a:srgbClr val="3F3F3F"/>
                      </a:gs>
                    </a:gsLst>
                    <a:lin ang="5400000" scaled="1"/>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Machine Learning</a:t>
              </a:r>
            </a:p>
          </p:txBody>
        </p:sp>
      </p:grpSp>
      <p:sp>
        <p:nvSpPr>
          <p:cNvPr id="48" name="Rectangle 47">
            <a:extLst>
              <a:ext uri="{FF2B5EF4-FFF2-40B4-BE49-F238E27FC236}">
                <a16:creationId xmlns:a16="http://schemas.microsoft.com/office/drawing/2014/main" id="{72D21AD2-7403-40EF-80A8-9513D7876949}"/>
              </a:ext>
            </a:extLst>
          </p:cNvPr>
          <p:cNvSpPr/>
          <p:nvPr/>
        </p:nvSpPr>
        <p:spPr bwMode="auto">
          <a:xfrm>
            <a:off x="13022223" y="732031"/>
            <a:ext cx="993053" cy="352131"/>
          </a:xfrm>
          <a:prstGeom prst="rect">
            <a:avLst/>
          </a:prstGeom>
          <a:noFill/>
          <a:ln w="9525" cap="flat" cmpd="sng" algn="ctr">
            <a:no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gradFill>
                  <a:gsLst>
                    <a:gs pos="0">
                      <a:srgbClr val="3F3F3F"/>
                    </a:gs>
                    <a:gs pos="100000">
                      <a:srgbClr val="3F3F3F"/>
                    </a:gs>
                  </a:gsLst>
                  <a:lin ang="5400000" scaled="1"/>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Intelligent Agents</a:t>
            </a:r>
          </a:p>
        </p:txBody>
      </p:sp>
      <p:sp>
        <p:nvSpPr>
          <p:cNvPr id="49" name="ChatBot_F08B" title="Icon of a robotic chat bubble with a smiley face">
            <a:extLst>
              <a:ext uri="{FF2B5EF4-FFF2-40B4-BE49-F238E27FC236}">
                <a16:creationId xmlns:a16="http://schemas.microsoft.com/office/drawing/2014/main" id="{FB32353D-7CAD-4CBE-9EF3-DB8B722323A2}"/>
              </a:ext>
            </a:extLst>
          </p:cNvPr>
          <p:cNvSpPr>
            <a:spLocks noChangeAspect="1" noEditPoints="1"/>
          </p:cNvSpPr>
          <p:nvPr/>
        </p:nvSpPr>
        <p:spPr bwMode="auto">
          <a:xfrm>
            <a:off x="13367130" y="323947"/>
            <a:ext cx="276964" cy="35773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pic>
        <p:nvPicPr>
          <p:cNvPr id="50" name="Picture 6" descr="Related image">
            <a:extLst>
              <a:ext uri="{FF2B5EF4-FFF2-40B4-BE49-F238E27FC236}">
                <a16:creationId xmlns:a16="http://schemas.microsoft.com/office/drawing/2014/main" id="{A911A0CF-8207-4673-854B-52250474590C}"/>
              </a:ext>
            </a:extLst>
          </p:cNvPr>
          <p:cNvPicPr>
            <a:picLocks noChangeAspect="1" noChangeArrowheads="1"/>
          </p:cNvPicPr>
          <p:nvPr/>
        </p:nvPicPr>
        <p:blipFill rotWithShape="1">
          <a:blip r:embed="rId8" cstate="print">
            <a:biLevel thresh="2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bwMode="auto">
          <a:xfrm>
            <a:off x="13874658" y="405125"/>
            <a:ext cx="404231" cy="261563"/>
          </a:xfrm>
          <a:prstGeom prst="rect">
            <a:avLst/>
          </a:prstGeom>
          <a:noFill/>
          <a:ln w="19050" cap="sq">
            <a:noFill/>
            <a:prstDash val="solid"/>
            <a:miter lim="800000"/>
            <a:headEnd/>
            <a:tailEnd/>
          </a:ln>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E08717D6-56EC-4021-90FC-6840BB976C4F}"/>
              </a:ext>
            </a:extLst>
          </p:cNvPr>
          <p:cNvSpPr/>
          <p:nvPr/>
        </p:nvSpPr>
        <p:spPr bwMode="auto">
          <a:xfrm>
            <a:off x="13591664" y="720913"/>
            <a:ext cx="993053" cy="3509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D2D2D2">
                    <a:lumMod val="50000"/>
                    <a:lumOff val="50000"/>
                  </a:srgbClr>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Cognitive Services</a:t>
            </a:r>
          </a:p>
        </p:txBody>
      </p:sp>
      <p:sp>
        <p:nvSpPr>
          <p:cNvPr id="52" name="Rectangle 51">
            <a:extLst>
              <a:ext uri="{FF2B5EF4-FFF2-40B4-BE49-F238E27FC236}">
                <a16:creationId xmlns:a16="http://schemas.microsoft.com/office/drawing/2014/main" id="{57186A18-832D-4647-9509-4E66ACAFB0AD}"/>
              </a:ext>
            </a:extLst>
          </p:cNvPr>
          <p:cNvSpPr/>
          <p:nvPr/>
        </p:nvSpPr>
        <p:spPr bwMode="auto">
          <a:xfrm>
            <a:off x="14401022" y="250779"/>
            <a:ext cx="1762056" cy="854294"/>
          </a:xfrm>
          <a:prstGeom prst="rect">
            <a:avLst/>
          </a:prstGeom>
          <a:solidFill>
            <a:srgbClr val="0070C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A7D3C562-8E5B-4CEF-B262-E2781FB81233}"/>
              </a:ext>
            </a:extLst>
          </p:cNvPr>
          <p:cNvSpPr/>
          <p:nvPr/>
        </p:nvSpPr>
        <p:spPr bwMode="auto">
          <a:xfrm>
            <a:off x="13077579" y="254538"/>
            <a:ext cx="674945" cy="854294"/>
          </a:xfrm>
          <a:prstGeom prst="rect">
            <a:avLst/>
          </a:prstGeom>
          <a:solidFill>
            <a:srgbClr val="0070C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76051B9-C3B2-4242-9766-E82D4D6D869A}"/>
              </a:ext>
            </a:extLst>
          </p:cNvPr>
          <p:cNvSpPr/>
          <p:nvPr/>
        </p:nvSpPr>
        <p:spPr>
          <a:xfrm>
            <a:off x="304290" y="784256"/>
            <a:ext cx="3620671" cy="461665"/>
          </a:xfrm>
          <a:prstGeom prst="rect">
            <a:avLst/>
          </a:prstGeom>
        </p:spPr>
        <p:txBody>
          <a:bodyPr wrap="none">
            <a:spAutoFit/>
          </a:bodyPr>
          <a:lstStyle/>
          <a:p>
            <a:r>
              <a:rPr lang="en-US" sz="2400" dirty="0">
                <a:ln w="3175">
                  <a:noFill/>
                </a:ln>
                <a:solidFill>
                  <a:srgbClr val="000000"/>
                </a:solidFill>
                <a:latin typeface="Segoe UI Semibold"/>
                <a:cs typeface="Segoe UI" pitchFamily="34" charset="0"/>
              </a:rPr>
              <a:t>Azure Cognitive Services</a:t>
            </a:r>
            <a:endParaRPr lang="en-US" dirty="0">
              <a:solidFill>
                <a:srgbClr val="000000"/>
              </a:solidFill>
            </a:endParaRPr>
          </a:p>
        </p:txBody>
      </p:sp>
      <p:sp>
        <p:nvSpPr>
          <p:cNvPr id="34" name="TextBox 33">
            <a:extLst>
              <a:ext uri="{FF2B5EF4-FFF2-40B4-BE49-F238E27FC236}">
                <a16:creationId xmlns:a16="http://schemas.microsoft.com/office/drawing/2014/main" id="{3D36CBA5-26BB-4856-8BC9-4D3DCA62B7CC}"/>
              </a:ext>
            </a:extLst>
          </p:cNvPr>
          <p:cNvSpPr txBox="1"/>
          <p:nvPr/>
        </p:nvSpPr>
        <p:spPr>
          <a:xfrm>
            <a:off x="304290" y="3799776"/>
            <a:ext cx="2312496" cy="538793"/>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Vision</a:t>
            </a:r>
          </a:p>
        </p:txBody>
      </p:sp>
      <p:sp>
        <p:nvSpPr>
          <p:cNvPr id="35" name="TextBox 34">
            <a:extLst>
              <a:ext uri="{FF2B5EF4-FFF2-40B4-BE49-F238E27FC236}">
                <a16:creationId xmlns:a16="http://schemas.microsoft.com/office/drawing/2014/main" id="{F70C5C00-D448-4EB6-82E0-DE41B18BEE42}"/>
              </a:ext>
            </a:extLst>
          </p:cNvPr>
          <p:cNvSpPr txBox="1"/>
          <p:nvPr/>
        </p:nvSpPr>
        <p:spPr>
          <a:xfrm>
            <a:off x="4994989" y="3799776"/>
            <a:ext cx="2312496" cy="538793"/>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Language</a:t>
            </a:r>
          </a:p>
        </p:txBody>
      </p:sp>
      <p:sp>
        <p:nvSpPr>
          <p:cNvPr id="36" name="TextBox 35">
            <a:extLst>
              <a:ext uri="{FF2B5EF4-FFF2-40B4-BE49-F238E27FC236}">
                <a16:creationId xmlns:a16="http://schemas.microsoft.com/office/drawing/2014/main" id="{D3559805-DF3C-44C8-8DEF-95C6C1482BEC}"/>
              </a:ext>
            </a:extLst>
          </p:cNvPr>
          <p:cNvSpPr txBox="1"/>
          <p:nvPr/>
        </p:nvSpPr>
        <p:spPr>
          <a:xfrm>
            <a:off x="9555017" y="3799776"/>
            <a:ext cx="2543746" cy="538793"/>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Search</a:t>
            </a:r>
          </a:p>
        </p:txBody>
      </p:sp>
      <p:sp>
        <p:nvSpPr>
          <p:cNvPr id="37" name="TextBox 36">
            <a:extLst>
              <a:ext uri="{FF2B5EF4-FFF2-40B4-BE49-F238E27FC236}">
                <a16:creationId xmlns:a16="http://schemas.microsoft.com/office/drawing/2014/main" id="{1A879332-C0B3-4BF7-B6E2-577F52381DB4}"/>
              </a:ext>
            </a:extLst>
          </p:cNvPr>
          <p:cNvSpPr txBox="1"/>
          <p:nvPr/>
        </p:nvSpPr>
        <p:spPr>
          <a:xfrm>
            <a:off x="2631896" y="3799776"/>
            <a:ext cx="2312496" cy="538793"/>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Speech</a:t>
            </a:r>
          </a:p>
        </p:txBody>
      </p:sp>
      <p:sp>
        <p:nvSpPr>
          <p:cNvPr id="54" name="TextBox 53">
            <a:extLst>
              <a:ext uri="{FF2B5EF4-FFF2-40B4-BE49-F238E27FC236}">
                <a16:creationId xmlns:a16="http://schemas.microsoft.com/office/drawing/2014/main" id="{9D121834-7770-4B1B-8ADC-4D7549CA8279}"/>
              </a:ext>
            </a:extLst>
          </p:cNvPr>
          <p:cNvSpPr txBox="1"/>
          <p:nvPr/>
        </p:nvSpPr>
        <p:spPr>
          <a:xfrm>
            <a:off x="7344473" y="3799776"/>
            <a:ext cx="2312496" cy="538793"/>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Knowledge</a:t>
            </a:r>
          </a:p>
        </p:txBody>
      </p:sp>
    </p:spTree>
    <p:extLst>
      <p:ext uri="{BB962C8B-B14F-4D97-AF65-F5344CB8AC3E}">
        <p14:creationId xmlns:p14="http://schemas.microsoft.com/office/powerpoint/2010/main" val="790623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3" presetClass="path" presetSubtype="0" decel="100000" fill="hold" grpId="1" nodeType="withEffect">
                                  <p:stCondLst>
                                    <p:cond delay="0"/>
                                  </p:stCondLst>
                                  <p:childTnLst>
                                    <p:animMotion origin="layout" path="M -2.08333E-7 2.22222E-6 L 0.04675 2.22222E-6 " pathEditMode="relative" rAng="0" ptsTypes="AA">
                                      <p:cBhvr>
                                        <p:cTn id="14" dur="750" spd="-100000" fill="hold"/>
                                        <p:tgtEl>
                                          <p:spTgt spid="7"/>
                                        </p:tgtEl>
                                        <p:attrNameLst>
                                          <p:attrName>ppt_x</p:attrName>
                                          <p:attrName>ppt_y</p:attrName>
                                        </p:attrNameLst>
                                      </p:cBhvr>
                                      <p:rCtr x="2331" y="0"/>
                                    </p:animMotion>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nodeType="withEffect">
                                  <p:stCondLst>
                                    <p:cond delay="0"/>
                                  </p:stCondLst>
                                  <p:childTnLst>
                                    <p:animMotion origin="layout" path="M -6.25E-7 -1.85185E-6 L -6.25E-7 0.03727 " pathEditMode="relative" rAng="0" ptsTypes="AA">
                                      <p:cBhvr>
                                        <p:cTn id="19" dur="750" spd="-100000" fill="hold"/>
                                        <p:tgtEl>
                                          <p:spTgt spid="15"/>
                                        </p:tgtEl>
                                        <p:attrNameLst>
                                          <p:attrName>ppt_x</p:attrName>
                                          <p:attrName>ppt_y</p:attrName>
                                        </p:attrNameLst>
                                      </p:cBhvr>
                                      <p:rCtr x="0" y="1852"/>
                                    </p:animMotion>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42" presetClass="path" presetSubtype="0" decel="100000" fill="hold" grpId="1" nodeType="withEffect">
                                  <p:stCondLst>
                                    <p:cond delay="0"/>
                                  </p:stCondLst>
                                  <p:childTnLst>
                                    <p:animMotion origin="layout" path="M -1.66667E-6 2.96296E-6 L -1.66667E-6 0.03727 " pathEditMode="relative" rAng="0" ptsTypes="AA">
                                      <p:cBhvr>
                                        <p:cTn id="24" dur="750" spd="-100000" fill="hold"/>
                                        <p:tgtEl>
                                          <p:spTgt spid="34"/>
                                        </p:tgtEl>
                                        <p:attrNameLst>
                                          <p:attrName>ppt_x</p:attrName>
                                          <p:attrName>ppt_y</p:attrName>
                                        </p:attrNameLst>
                                      </p:cBhvr>
                                      <p:rCtr x="0" y="1852"/>
                                    </p:animMotion>
                                  </p:childTnLst>
                                </p:cTn>
                              </p:par>
                              <p:par>
                                <p:cTn id="25" presetID="10" presetClass="entr" presetSubtype="0" fill="hold" nodeType="withEffect">
                                  <p:stCondLst>
                                    <p:cond delay="2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nodeType="withEffect">
                                  <p:stCondLst>
                                    <p:cond delay="200"/>
                                  </p:stCondLst>
                                  <p:childTnLst>
                                    <p:animMotion origin="layout" path="M 1.25E-6 -1.85185E-6 L 1.25E-6 0.03727 " pathEditMode="relative" rAng="0" ptsTypes="AA">
                                      <p:cBhvr>
                                        <p:cTn id="29" dur="750" spd="-100000" fill="hold"/>
                                        <p:tgtEl>
                                          <p:spTgt spid="17"/>
                                        </p:tgtEl>
                                        <p:attrNameLst>
                                          <p:attrName>ppt_x</p:attrName>
                                          <p:attrName>ppt_y</p:attrName>
                                        </p:attrNameLst>
                                      </p:cBhvr>
                                      <p:rCtr x="0" y="1852"/>
                                    </p:animMotion>
                                  </p:childTnLst>
                                </p:cTn>
                              </p:par>
                              <p:par>
                                <p:cTn id="30" presetID="10" presetClass="entr" presetSubtype="0" fill="hold" grpId="0" nodeType="withEffect">
                                  <p:stCondLst>
                                    <p:cond delay="2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42" presetClass="path" presetSubtype="0" decel="100000" fill="hold" grpId="1" nodeType="withEffect">
                                  <p:stCondLst>
                                    <p:cond delay="200"/>
                                  </p:stCondLst>
                                  <p:childTnLst>
                                    <p:animMotion origin="layout" path="M 2.91667E-6 2.96296E-6 L 2.91667E-6 0.03727 " pathEditMode="relative" rAng="0" ptsTypes="AA">
                                      <p:cBhvr>
                                        <p:cTn id="34" dur="750" spd="-100000" fill="hold"/>
                                        <p:tgtEl>
                                          <p:spTgt spid="37"/>
                                        </p:tgtEl>
                                        <p:attrNameLst>
                                          <p:attrName>ppt_x</p:attrName>
                                          <p:attrName>ppt_y</p:attrName>
                                        </p:attrNameLst>
                                      </p:cBhvr>
                                      <p:rCtr x="0" y="1852"/>
                                    </p:animMotion>
                                  </p:childTnLst>
                                </p:cTn>
                              </p:par>
                              <p:par>
                                <p:cTn id="35" presetID="10" presetClass="entr" presetSubtype="0" fill="hold"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400"/>
                                  </p:stCondLst>
                                  <p:childTnLst>
                                    <p:animMotion origin="layout" path="M 2.91667E-6 -1.85185E-6 L 2.91667E-6 0.03727 " pathEditMode="relative" rAng="0" ptsTypes="AA">
                                      <p:cBhvr>
                                        <p:cTn id="39" dur="750" spd="-100000" fill="hold"/>
                                        <p:tgtEl>
                                          <p:spTgt spid="6"/>
                                        </p:tgtEl>
                                        <p:attrNameLst>
                                          <p:attrName>ppt_x</p:attrName>
                                          <p:attrName>ppt_y</p:attrName>
                                        </p:attrNameLst>
                                      </p:cBhvr>
                                      <p:rCtr x="0" y="1852"/>
                                    </p:animMotion>
                                  </p:childTnLst>
                                </p:cTn>
                              </p:par>
                              <p:par>
                                <p:cTn id="40" presetID="10" presetClass="entr" presetSubtype="0" fill="hold" grpId="0" nodeType="withEffect">
                                  <p:stCondLst>
                                    <p:cond delay="4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path" presetSubtype="0" decel="100000" fill="hold" grpId="1" nodeType="withEffect">
                                  <p:stCondLst>
                                    <p:cond delay="400"/>
                                  </p:stCondLst>
                                  <p:childTnLst>
                                    <p:animMotion origin="layout" path="M 2.91667E-6 2.96296E-6 L 2.91667E-6 0.03727 " pathEditMode="relative" rAng="0" ptsTypes="AA">
                                      <p:cBhvr>
                                        <p:cTn id="44" dur="750" spd="-100000" fill="hold"/>
                                        <p:tgtEl>
                                          <p:spTgt spid="35"/>
                                        </p:tgtEl>
                                        <p:attrNameLst>
                                          <p:attrName>ppt_x</p:attrName>
                                          <p:attrName>ppt_y</p:attrName>
                                        </p:attrNameLst>
                                      </p:cBhvr>
                                      <p:rCtr x="0" y="1852"/>
                                    </p:animMotion>
                                  </p:childTnLst>
                                </p:cTn>
                              </p:par>
                              <p:par>
                                <p:cTn id="45" presetID="10" presetClass="entr" presetSubtype="0" fill="hold" nodeType="withEffect">
                                  <p:stCondLst>
                                    <p:cond delay="60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42" presetClass="path" presetSubtype="0" decel="100000" fill="hold" nodeType="withEffect">
                                  <p:stCondLst>
                                    <p:cond delay="600"/>
                                  </p:stCondLst>
                                  <p:childTnLst>
                                    <p:animMotion origin="layout" path="M 4.79167E-6 -1.85185E-6 L 4.79167E-6 0.03727 " pathEditMode="relative" rAng="0" ptsTypes="AA">
                                      <p:cBhvr>
                                        <p:cTn id="49" dur="750" spd="-100000" fill="hold"/>
                                        <p:tgtEl>
                                          <p:spTgt spid="3"/>
                                        </p:tgtEl>
                                        <p:attrNameLst>
                                          <p:attrName>ppt_x</p:attrName>
                                          <p:attrName>ppt_y</p:attrName>
                                        </p:attrNameLst>
                                      </p:cBhvr>
                                      <p:rCtr x="0" y="1852"/>
                                    </p:animMotion>
                                  </p:childTnLst>
                                </p:cTn>
                              </p:par>
                              <p:par>
                                <p:cTn id="50" presetID="10" presetClass="entr" presetSubtype="0" fill="hold" grpId="0" nodeType="withEffect">
                                  <p:stCondLst>
                                    <p:cond delay="60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42" presetClass="path" presetSubtype="0" decel="100000" fill="hold" grpId="1" nodeType="withEffect">
                                  <p:stCondLst>
                                    <p:cond delay="600"/>
                                  </p:stCondLst>
                                  <p:childTnLst>
                                    <p:animMotion origin="layout" path="M 4.58333E-6 2.96296E-6 L 4.58333E-6 0.03727 " pathEditMode="relative" rAng="0" ptsTypes="AA">
                                      <p:cBhvr>
                                        <p:cTn id="54" dur="750" spd="-100000" fill="hold"/>
                                        <p:tgtEl>
                                          <p:spTgt spid="54"/>
                                        </p:tgtEl>
                                        <p:attrNameLst>
                                          <p:attrName>ppt_x</p:attrName>
                                          <p:attrName>ppt_y</p:attrName>
                                        </p:attrNameLst>
                                      </p:cBhvr>
                                      <p:rCtr x="0" y="1852"/>
                                    </p:animMotion>
                                  </p:childTnLst>
                                </p:cTn>
                              </p:par>
                              <p:par>
                                <p:cTn id="55" presetID="10" presetClass="entr" presetSubtype="0" fill="hold" nodeType="withEffect">
                                  <p:stCondLst>
                                    <p:cond delay="80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42" presetClass="path" presetSubtype="0" decel="100000" fill="hold" nodeType="withEffect">
                                  <p:stCondLst>
                                    <p:cond delay="800"/>
                                  </p:stCondLst>
                                  <p:childTnLst>
                                    <p:animMotion origin="layout" path="M -3.33333E-6 -1.85185E-6 L -3.33333E-6 0.03727 " pathEditMode="relative" rAng="0" ptsTypes="AA">
                                      <p:cBhvr>
                                        <p:cTn id="59" dur="750" spd="-100000" fill="hold"/>
                                        <p:tgtEl>
                                          <p:spTgt spid="12"/>
                                        </p:tgtEl>
                                        <p:attrNameLst>
                                          <p:attrName>ppt_x</p:attrName>
                                          <p:attrName>ppt_y</p:attrName>
                                        </p:attrNameLst>
                                      </p:cBhvr>
                                      <p:rCtr x="0" y="1852"/>
                                    </p:animMotion>
                                  </p:childTnLst>
                                </p:cTn>
                              </p:par>
                              <p:par>
                                <p:cTn id="60" presetID="10" presetClass="entr" presetSubtype="0" fill="hold" grpId="0" nodeType="withEffect">
                                  <p:stCondLst>
                                    <p:cond delay="80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42" presetClass="path" presetSubtype="0" decel="100000" fill="hold" grpId="1" nodeType="withEffect">
                                  <p:stCondLst>
                                    <p:cond delay="800"/>
                                  </p:stCondLst>
                                  <p:childTnLst>
                                    <p:animMotion origin="layout" path="M -8.33333E-7 2.96296E-6 L -8.33333E-7 0.03727 " pathEditMode="relative" rAng="0" ptsTypes="AA">
                                      <p:cBhvr>
                                        <p:cTn id="64" dur="750" spd="-100000" fill="hold"/>
                                        <p:tgtEl>
                                          <p:spTgt spid="36"/>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34" grpId="0"/>
      <p:bldP spid="34" grpId="1"/>
      <p:bldP spid="35" grpId="0"/>
      <p:bldP spid="35" grpId="1"/>
      <p:bldP spid="36" grpId="0"/>
      <p:bldP spid="36" grpId="1"/>
      <p:bldP spid="37" grpId="0"/>
      <p:bldP spid="37" grpId="1"/>
      <p:bldP spid="54" grpId="0"/>
      <p:bldP spid="54"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p:cNvSpPr/>
          <p:nvPr/>
        </p:nvSpPr>
        <p:spPr>
          <a:xfrm>
            <a:off x="3830760" y="2418673"/>
            <a:ext cx="763552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UI"/>
                <a:ea typeface="+mn-ea"/>
                <a:cs typeface="+mn-cs"/>
              </a:rPr>
              <a:t>From faces to feelings, allow your </a:t>
            </a:r>
            <a:br>
              <a:rPr kumimoji="0" lang="en-US" sz="2800" b="0" i="0" u="none" strike="noStrike" kern="0" cap="none" spc="0" normalizeH="0" baseline="0" noProof="0">
                <a:ln>
                  <a:noFill/>
                </a:ln>
                <a:solidFill>
                  <a:srgbClr val="000000"/>
                </a:solidFill>
                <a:effectLst/>
                <a:uLnTx/>
                <a:uFillTx/>
                <a:latin typeface="Segoe UI"/>
                <a:ea typeface="+mn-ea"/>
                <a:cs typeface="+mn-cs"/>
              </a:rPr>
            </a:br>
            <a:r>
              <a:rPr kumimoji="0" lang="en-US" sz="2800" b="0" i="0" u="none" strike="noStrike" kern="0" cap="none" spc="0" normalizeH="0" baseline="0" noProof="0">
                <a:ln>
                  <a:noFill/>
                </a:ln>
                <a:solidFill>
                  <a:srgbClr val="000000"/>
                </a:solidFill>
                <a:effectLst/>
                <a:uLnTx/>
                <a:uFillTx/>
                <a:latin typeface="Segoe UI"/>
                <a:ea typeface="+mn-ea"/>
                <a:cs typeface="+mn-cs"/>
              </a:rPr>
              <a:t>apps to understand images and video</a:t>
            </a:r>
          </a:p>
        </p:txBody>
      </p:sp>
      <p:sp>
        <p:nvSpPr>
          <p:cNvPr id="27" name="Rectangle 26"/>
          <p:cNvSpPr/>
          <p:nvPr/>
        </p:nvSpPr>
        <p:spPr>
          <a:xfrm>
            <a:off x="3830760" y="3443768"/>
            <a:ext cx="7519411" cy="723275"/>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Computer Vision | Video Indexer | Custom Vision | </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Face | Content Moderator</a:t>
            </a:r>
          </a:p>
        </p:txBody>
      </p:sp>
      <p:sp>
        <p:nvSpPr>
          <p:cNvPr id="2" name="Title 1">
            <a:extLst>
              <a:ext uri="{FF2B5EF4-FFF2-40B4-BE49-F238E27FC236}">
                <a16:creationId xmlns:a16="http://schemas.microsoft.com/office/drawing/2014/main" id="{CF9C686F-4DAF-4D02-9CD4-64E8837ADE68}"/>
              </a:ext>
            </a:extLst>
          </p:cNvPr>
          <p:cNvSpPr>
            <a:spLocks noGrp="1"/>
          </p:cNvSpPr>
          <p:nvPr>
            <p:ph type="title"/>
          </p:nvPr>
        </p:nvSpPr>
        <p:spPr>
          <a:xfrm>
            <a:off x="269240" y="3891410"/>
            <a:ext cx="3010989" cy="1814065"/>
          </a:xfrm>
        </p:spPr>
        <p:txBody>
          <a:bodyPr/>
          <a:lstStyle/>
          <a:p>
            <a:r>
              <a:rPr lang="en-US">
                <a:solidFill>
                  <a:schemeClr val="accent3"/>
                </a:solidFill>
                <a:latin typeface="Segoe UI Semibold" panose="020B0702040204020203" pitchFamily="34" charset="0"/>
              </a:rPr>
              <a:t>Vision</a:t>
            </a:r>
          </a:p>
        </p:txBody>
      </p:sp>
      <p:pic>
        <p:nvPicPr>
          <p:cNvPr id="7" name="Picture 6">
            <a:extLst>
              <a:ext uri="{FF2B5EF4-FFF2-40B4-BE49-F238E27FC236}">
                <a16:creationId xmlns:a16="http://schemas.microsoft.com/office/drawing/2014/main" id="{658B7469-C7FD-48A5-AD20-CDC054432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2982810"/>
            <a:ext cx="838542" cy="838542"/>
          </a:xfrm>
          <a:prstGeom prst="rect">
            <a:avLst/>
          </a:prstGeom>
        </p:spPr>
      </p:pic>
      <p:pic>
        <p:nvPicPr>
          <p:cNvPr id="6" name="Picture 5">
            <a:extLst>
              <a:ext uri="{FF2B5EF4-FFF2-40B4-BE49-F238E27FC236}">
                <a16:creationId xmlns:a16="http://schemas.microsoft.com/office/drawing/2014/main" id="{69141526-A9BD-44CD-B475-2C556188D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0760" y="4375072"/>
            <a:ext cx="7911297" cy="2187293"/>
          </a:xfrm>
          <a:prstGeom prst="rect">
            <a:avLst/>
          </a:prstGeom>
        </p:spPr>
      </p:pic>
      <p:pic>
        <p:nvPicPr>
          <p:cNvPr id="9" name="Picture 8">
            <a:extLst>
              <a:ext uri="{FF2B5EF4-FFF2-40B4-BE49-F238E27FC236}">
                <a16:creationId xmlns:a16="http://schemas.microsoft.com/office/drawing/2014/main" id="{87C8DD4D-1F40-4597-B281-451EDB7BE4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443" y="3022952"/>
            <a:ext cx="838542" cy="841631"/>
          </a:xfrm>
          <a:prstGeom prst="ellipse">
            <a:avLst/>
          </a:prstGeom>
          <a:ln w="19050">
            <a:noFill/>
          </a:ln>
        </p:spPr>
      </p:pic>
    </p:spTree>
    <p:extLst>
      <p:ext uri="{BB962C8B-B14F-4D97-AF65-F5344CB8AC3E}">
        <p14:creationId xmlns:p14="http://schemas.microsoft.com/office/powerpoint/2010/main" val="352555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42" presetClass="path" presetSubtype="0" decel="100000" fill="hold" nodeType="withEffect">
                                  <p:stCondLst>
                                    <p:cond delay="0"/>
                                  </p:stCondLst>
                                  <p:childTnLst>
                                    <p:animMotion origin="layout" path="M 3.54167E-6 -2.96296E-6 L 3.54167E-6 0.03727 " pathEditMode="relative" rAng="0" ptsTypes="AA">
                                      <p:cBhvr>
                                        <p:cTn id="12" dur="750" spd="-100000" fill="hold"/>
                                        <p:tgtEl>
                                          <p:spTgt spid="9"/>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E9223-E979-4231-B508-80427CE85E50}"/>
              </a:ext>
            </a:extLst>
          </p:cNvPr>
          <p:cNvSpPr>
            <a:spLocks noGrp="1"/>
          </p:cNvSpPr>
          <p:nvPr>
            <p:ph type="title"/>
          </p:nvPr>
        </p:nvSpPr>
        <p:spPr>
          <a:xfrm>
            <a:off x="269240" y="3895725"/>
            <a:ext cx="3578860" cy="1828800"/>
          </a:xfrm>
        </p:spPr>
        <p:txBody>
          <a:bodyPr vert="horz" wrap="square" lIns="146304" tIns="91440" rIns="146304" bIns="91440" rtlCol="0" anchor="t">
            <a:noAutofit/>
          </a:bodyPr>
          <a:lstStyle/>
          <a:p>
            <a:r>
              <a:rPr lang="en-US">
                <a:solidFill>
                  <a:schemeClr val="accent3"/>
                </a:solidFill>
                <a:latin typeface="Segoe UI Semibold" panose="020B0702040204020203" pitchFamily="34" charset="0"/>
              </a:rPr>
              <a:t>Speech</a:t>
            </a:r>
          </a:p>
        </p:txBody>
      </p:sp>
      <p:sp>
        <p:nvSpPr>
          <p:cNvPr id="8" name="Rectangle 7">
            <a:extLst>
              <a:ext uri="{FF2B5EF4-FFF2-40B4-BE49-F238E27FC236}">
                <a16:creationId xmlns:a16="http://schemas.microsoft.com/office/drawing/2014/main" id="{94AF052C-8815-475D-AF2F-3F29D79B563A}"/>
              </a:ext>
            </a:extLst>
          </p:cNvPr>
          <p:cNvSpPr/>
          <p:nvPr/>
        </p:nvSpPr>
        <p:spPr>
          <a:xfrm>
            <a:off x="3830760" y="1607469"/>
            <a:ext cx="763552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UI"/>
                <a:ea typeface="+mn-ea"/>
                <a:cs typeface="+mn-cs"/>
              </a:rPr>
              <a:t>Hear and speak to your users by filtering noise, identifying speakers, and understanding intent</a:t>
            </a:r>
          </a:p>
        </p:txBody>
      </p:sp>
      <p:sp>
        <p:nvSpPr>
          <p:cNvPr id="9" name="Rectangle 8">
            <a:extLst>
              <a:ext uri="{FF2B5EF4-FFF2-40B4-BE49-F238E27FC236}">
                <a16:creationId xmlns:a16="http://schemas.microsoft.com/office/drawing/2014/main" id="{47C8125A-9DED-4047-896A-496E048B9AE0}"/>
              </a:ext>
            </a:extLst>
          </p:cNvPr>
          <p:cNvSpPr/>
          <p:nvPr/>
        </p:nvSpPr>
        <p:spPr>
          <a:xfrm>
            <a:off x="3830760" y="2783384"/>
            <a:ext cx="7519411" cy="1077218"/>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Unified Speech service | </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Speech to Text | Text to Speech | Speech Translation</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Speaker Recognition </a:t>
            </a:r>
          </a:p>
        </p:txBody>
      </p:sp>
      <p:pic>
        <p:nvPicPr>
          <p:cNvPr id="6" name="2018-06-01_12-09-24">
            <a:hlinkClick r:id="" action="ppaction://media"/>
            <a:extLst>
              <a:ext uri="{FF2B5EF4-FFF2-40B4-BE49-F238E27FC236}">
                <a16:creationId xmlns:a16="http://schemas.microsoft.com/office/drawing/2014/main" id="{FAB9D871-9EEE-4C84-8FE6-02A0748779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27504" y="4476233"/>
            <a:ext cx="8054927" cy="1735169"/>
          </a:xfrm>
          <a:prstGeom prst="rect">
            <a:avLst/>
          </a:prstGeom>
        </p:spPr>
      </p:pic>
      <p:pic>
        <p:nvPicPr>
          <p:cNvPr id="7" name="Picture 6">
            <a:extLst>
              <a:ext uri="{FF2B5EF4-FFF2-40B4-BE49-F238E27FC236}">
                <a16:creationId xmlns:a16="http://schemas.microsoft.com/office/drawing/2014/main" id="{FEF71D70-8C39-4501-AC81-C6D62F329C3A}"/>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72599" y="3069354"/>
            <a:ext cx="927187" cy="856867"/>
          </a:xfrm>
          <a:prstGeom prst="ellipse">
            <a:avLst/>
          </a:prstGeom>
          <a:ln w="19050">
            <a:noFill/>
          </a:ln>
        </p:spPr>
      </p:pic>
    </p:spTree>
    <p:extLst>
      <p:ext uri="{BB962C8B-B14F-4D97-AF65-F5344CB8AC3E}">
        <p14:creationId xmlns:p14="http://schemas.microsoft.com/office/powerpoint/2010/main" val="376422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443" fill="hold"/>
                                        <p:tgtEl>
                                          <p:spTgt spid="6"/>
                                        </p:tgtEl>
                                      </p:cBhvr>
                                    </p:cmd>
                                  </p:childTnLst>
                                </p:cTn>
                              </p:par>
                              <p:par>
                                <p:cTn id="7" presetID="10" presetClass="entr" presetSubtype="0" fill="hold" nodeType="withEffect">
                                  <p:stCondLst>
                                    <p:cond delay="2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42" presetClass="path" presetSubtype="0" decel="100000" fill="hold" nodeType="withEffect">
                                  <p:stCondLst>
                                    <p:cond delay="200"/>
                                  </p:stCondLst>
                                  <p:childTnLst>
                                    <p:animMotion origin="layout" path="M 3.95833E-6 -3.7037E-7 L 3.95833E-6 0.03727 " pathEditMode="relative" rAng="0" ptsTypes="AA">
                                      <p:cBhvr>
                                        <p:cTn id="11" dur="750" spd="-100000" fill="hold"/>
                                        <p:tgtEl>
                                          <p:spTgt spid="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12"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ED50-C862-4B5D-A1D6-A0E5E366C40D}"/>
              </a:ext>
            </a:extLst>
          </p:cNvPr>
          <p:cNvSpPr>
            <a:spLocks noGrp="1"/>
          </p:cNvSpPr>
          <p:nvPr>
            <p:ph type="title"/>
          </p:nvPr>
        </p:nvSpPr>
        <p:spPr/>
        <p:txBody>
          <a:bodyPr/>
          <a:lstStyle/>
          <a:p>
            <a:r>
              <a:rPr lang="en-US">
                <a:solidFill>
                  <a:schemeClr val="accent3"/>
                </a:solidFill>
                <a:latin typeface="Segoe UI Semibold" panose="020B0702040204020203" pitchFamily="34" charset="0"/>
              </a:rPr>
              <a:t>Language</a:t>
            </a:r>
          </a:p>
        </p:txBody>
      </p:sp>
      <p:sp>
        <p:nvSpPr>
          <p:cNvPr id="7" name="Rectangle 6">
            <a:extLst>
              <a:ext uri="{FF2B5EF4-FFF2-40B4-BE49-F238E27FC236}">
                <a16:creationId xmlns:a16="http://schemas.microsoft.com/office/drawing/2014/main" id="{96A5F23B-69A9-43B2-B9E9-5E2240830E5E}"/>
              </a:ext>
            </a:extLst>
          </p:cNvPr>
          <p:cNvSpPr/>
          <p:nvPr/>
        </p:nvSpPr>
        <p:spPr>
          <a:xfrm>
            <a:off x="4179597" y="1244600"/>
            <a:ext cx="719234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UI"/>
                <a:ea typeface="+mn-ea"/>
                <a:cs typeface="+mn-cs"/>
              </a:rPr>
              <a:t>Process text and learn how to recognize </a:t>
            </a:r>
            <a:br>
              <a:rPr kumimoji="0" lang="en-US" sz="2800" b="0" i="0" u="none" strike="noStrike" kern="0" cap="none" spc="0" normalizeH="0" baseline="0" noProof="0">
                <a:ln>
                  <a:noFill/>
                </a:ln>
                <a:solidFill>
                  <a:srgbClr val="000000"/>
                </a:solidFill>
                <a:effectLst/>
                <a:uLnTx/>
                <a:uFillTx/>
                <a:latin typeface="Segoe UI"/>
                <a:ea typeface="+mn-ea"/>
                <a:cs typeface="+mn-cs"/>
              </a:rPr>
            </a:br>
            <a:r>
              <a:rPr kumimoji="0" lang="en-US" sz="2800" b="0" i="0" u="none" strike="noStrike" kern="0" cap="none" spc="0" normalizeH="0" baseline="0" noProof="0">
                <a:ln>
                  <a:noFill/>
                </a:ln>
                <a:solidFill>
                  <a:srgbClr val="000000"/>
                </a:solidFill>
                <a:effectLst/>
                <a:uLnTx/>
                <a:uFillTx/>
                <a:latin typeface="Segoe UI"/>
                <a:ea typeface="+mn-ea"/>
                <a:cs typeface="+mn-cs"/>
              </a:rPr>
              <a:t>what users want</a:t>
            </a:r>
          </a:p>
        </p:txBody>
      </p:sp>
      <p:sp>
        <p:nvSpPr>
          <p:cNvPr id="8" name="Rectangle 7">
            <a:extLst>
              <a:ext uri="{FF2B5EF4-FFF2-40B4-BE49-F238E27FC236}">
                <a16:creationId xmlns:a16="http://schemas.microsoft.com/office/drawing/2014/main" id="{B84923A9-783B-42C3-9B3C-B631C320CB78}"/>
              </a:ext>
            </a:extLst>
          </p:cNvPr>
          <p:cNvSpPr/>
          <p:nvPr/>
        </p:nvSpPr>
        <p:spPr>
          <a:xfrm>
            <a:off x="4172857" y="2420515"/>
            <a:ext cx="7082971" cy="646331"/>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Text Analytics | Bing Spell Check | Language Understanding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Translator Text</a:t>
            </a:r>
          </a:p>
        </p:txBody>
      </p:sp>
      <p:pic>
        <p:nvPicPr>
          <p:cNvPr id="6" name="Picture 5">
            <a:extLst>
              <a:ext uri="{FF2B5EF4-FFF2-40B4-BE49-F238E27FC236}">
                <a16:creationId xmlns:a16="http://schemas.microsoft.com/office/drawing/2014/main" id="{941C7334-7C3F-4D7D-93FC-62F431096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714" y="3583443"/>
            <a:ext cx="6590699" cy="2453366"/>
          </a:xfrm>
          <a:prstGeom prst="rect">
            <a:avLst/>
          </a:prstGeom>
        </p:spPr>
      </p:pic>
      <p:pic>
        <p:nvPicPr>
          <p:cNvPr id="10" name="Picture 9">
            <a:extLst>
              <a:ext uri="{FF2B5EF4-FFF2-40B4-BE49-F238E27FC236}">
                <a16:creationId xmlns:a16="http://schemas.microsoft.com/office/drawing/2014/main" id="{A2AD175E-60B4-41C6-A0CB-3359C5534A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40" y="2810499"/>
            <a:ext cx="925675" cy="929085"/>
          </a:xfrm>
          <a:prstGeom prst="ellipse">
            <a:avLst/>
          </a:prstGeom>
          <a:ln w="19050">
            <a:noFill/>
          </a:ln>
        </p:spPr>
      </p:pic>
    </p:spTree>
    <p:extLst>
      <p:ext uri="{BB962C8B-B14F-4D97-AF65-F5344CB8AC3E}">
        <p14:creationId xmlns:p14="http://schemas.microsoft.com/office/powerpoint/2010/main" val="315104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100000" fill="hold" nodeType="withEffect">
                                  <p:stCondLst>
                                    <p:cond delay="400"/>
                                  </p:stCondLst>
                                  <p:childTnLst>
                                    <p:animMotion origin="layout" path="M 1.66667E-6 2.22222E-6 L 1.66667E-6 0.03727 " pathEditMode="relative" rAng="0" ptsTypes="AA">
                                      <p:cBhvr>
                                        <p:cTn id="12" dur="750" spd="-100000" fill="hold"/>
                                        <p:tgtEl>
                                          <p:spTgt spid="10"/>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be49570e73a2f89ec0d4fc0ccb8a689c&quot;,&quot;LanguageCode&quot;:&quot;en-US&quot;,&quot;SlideGuids&quot;:[&quot;3bbb502f-f8e7-4628-9c60-55844476d4ca&quot;,&quot;4b8729f6-e339-47e7-a11e-40ca69bb87e3&quot;,&quot;25b7903a-dd08-4d11-8113-27fca8d3a564&quot;,&quot;4fb3f892-8baa-4482-890e-9b3e50994994&quot;,&quot;41b9813b-28cd-4eeb-b4c7-c33651968b6b&quot;,&quot;ccc3a3e0-8997-411a-bbc9-3f341c0bc927&quot;,&quot;57adb256-8e60-4fd3-9147-9b7e34673f9f&quot;,&quot;711dc423-0e5b-4a75-b1f4-8bde8f882036&quot;,&quot;79eb4b28-748f-4822-8abd-b4a157d61946&quot;,&quot;e26b5b4a-8469-40e1-92ad-1059510698f9&quot;,&quot;4b06f8c9-f95f-4146-b76a-79708cf6e212&quot;,&quot;b951e592-a4bb-4cb8-8e38-81e437f40fd9&quot;,&quot;8d158761-cae6-4965-8962-015b77103247&quot;,&quot;2a136fa0-5faa-4c46-87ba-845ecd4070c9&quot;,&quot;793200db-2b36-472a-8b08-cf3284c025f8&quot;,&quot;847eecda-02aa-4d08-86be-80ce58107880&quot;,&quot;269dfa33-af5b-40c1-98a3-43423826c69e&quot;,&quot;b580658a-9b6d-41cd-beec-d60940753b44&quot;,&quot;3300c6a9-e79f-401c-9b8e-60c17ce2b0a6&quot;,&quot;27263b3a-d4a7-46b8-95d4-a9a31da62959&quot;,&quot;b1bc8865-896f-4696-8baa-752367986622&quot;,&quot;d83be8aa-6c51-4cf7-a5e6-f5f80dfea9bc&quot;,&quot;62552b5c-5b70-40ba-a970-d2ed19f933a6&quot;,&quot;4ba8ddd3-e3ae-4eed-b270-38e62a7a792b&quot;,&quot;e99eacc9-f193-43cc-95ed-d30d5a028570&quot;,&quot;90787b20-c5d2-4e86-9cae-37288c139774&quot;,&quot;245def4f-a179-4de5-8016-0e06c647256d&quot;,&quot;88228bd7-b6d5-47d9-ba57-fea1111f477b&quot;,&quot;28e5b2a1-ce2e-4a1a-b6c4-a625c7da2bdf&quot;,&quot;a26212af-c8e3-44ae-9ab3-93527d2ec49b&quot;,&quot;a26212af-c8e3-44ae-9ab3-93527d2ec49b&quot;,&quot;b8150230-8aa8-47e7-a547-47e484ea4985&quot;,&quot;05ba8abb-ad6d-4da2-9361-c7b93fd24de6&quot;,&quot;337dc3ee-d45e-4e90-9645-7d15a9bb159e&quot;,&quot;1f02eea9-018b-499e-a64e-48bf69cc742e&quot;,&quot;d962daf2-ab22-413d-a51f-c8cbcd57346e&quot;,&quot;27c8f868-0eb9-4c36-ad0a-9ed066ebde3a&quot;,&quot;a7999d4b-ae1e-4f56-a661-771876b8d3ea&quot;,&quot;a812a04f-cc7c-47a3-9f13-90567be4f475&quot;,&quot;fde48075-c671-41ab-b30d-a54333c9ed6c&quot;],&quot;TimeStamp&quot;:&quot;2018-10-29T12:36:03.0626647-05: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88228bd7-b6d5-47d9-ba57-fea1111f477b&quot;,&quot;TimeStamp&quot;:&quot;2018-10-28T22:02:12.6390146-05: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8e5b2a1-ce2e-4a1a-b6c4-a625c7da2bdf&quot;,&quot;TimeStamp&quot;:&quot;2018-10-28T22:02:12.6400129-05: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962daf2-ab22-413d-a51f-c8cbcd57346e&quot;,&quot;TimeStamp&quot;:&quot;2018-10-28T20:05:21.5241422-05: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a812a04f-cc7c-47a3-9f13-90567be4f475&quot;,&quot;TimeStamp&quot;:&quot;2018-10-28T22:02:12.6400129-05: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a812a04f-cc7c-47a3-9f13-90567be4f475&quot;,&quot;TimeStamp&quot;:&quot;2018-10-28T22:02:12.6400129-05: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fde48075-c671-41ab-b30d-a54333c9ed6c&quot;,&quot;TimeStamp&quot;:&quot;2017-10-24T09:14:46.893059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b8729f6-e339-47e7-a11e-40ca69bb87e3&quot;,&quot;TimeStamp&quot;:&quot;2018-10-28T20:05:21.5061092-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bb502f-f8e7-4628-9c60-55844476d4ca&quot;,&quot;TimeStamp&quot;:&quot;2018-10-28T22:02:12.635038-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b7903a-dd08-4d11-8113-27fca8d3a564&quot;,&quot;TimeStamp&quot;:&quot;2018-10-28T20:05:21.5111444-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57adb256-8e60-4fd3-9147-9b7e34673f9f&quot;,&quot;TimeStamp&quot;:&quot;2018-10-28T20:05:21.5121429-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e99eacc9-f193-43cc-95ed-d30d5a028570&quot;,&quot;TimeStamp&quot;:&quot;2018-10-28T20:05:21.52211-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90787b20-c5d2-4e86-9cae-37288c139774&quot;,&quot;TimeStamp&quot;:&quot;2018-10-28T20:05:21.5231415-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b8150230-8aa8-47e7-a547-47e484ea4985&quot;,&quot;TimeStamp&quot;:&quot;2018-10-28T20:05:21.5231415-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5ba8abb-ad6d-4da2-9361-c7b93fd24de6&quot;,&quot;TimeStamp&quot;:&quot;2018-10-28T23:32:05.2374827-05:00&quot;}"/>
</p:tagLst>
</file>

<file path=ppt/theme/theme1.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A5C839-C9CA-4569-A7F3-278111B05EF0}">
  <ds:schemaRefs>
    <ds:schemaRef ds:uri="http://purl.org/dc/terms/"/>
    <ds:schemaRef ds:uri="http://schemas.openxmlformats.org/package/2006/metadata/core-properties"/>
    <ds:schemaRef ds:uri="fac12304-a514-4bf9-8a9b-59948ddf2c1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0183B4B2-99EA-4AD7-A286-BABF5A102E53}">
  <ds:schemaRefs>
    <ds:schemaRef ds:uri="http://schemas.microsoft.com/sharepoint/v3/contenttype/forms"/>
  </ds:schemaRefs>
</ds:datastoreItem>
</file>

<file path=customXml/itemProps3.xml><?xml version="1.0" encoding="utf-8"?>
<ds:datastoreItem xmlns:ds="http://schemas.openxmlformats.org/officeDocument/2006/customXml" ds:itemID="{8F9107F8-A163-42A2-AC23-46400D958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6977</TotalTime>
  <Words>2506</Words>
  <Application>Microsoft Office PowerPoint</Application>
  <PresentationFormat>Widescreen</PresentationFormat>
  <Paragraphs>340</Paragraphs>
  <Slides>24</Slides>
  <Notes>24</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Segoe UI</vt:lpstr>
      <vt:lpstr>Segoe UI Light</vt:lpstr>
      <vt:lpstr>Segoe UI Semibold</vt:lpstr>
      <vt:lpstr>Segoe UI Semilight</vt:lpstr>
      <vt:lpstr>Wingdings</vt:lpstr>
      <vt:lpstr>SMSG Readiness Master Template 16x9_MODIFIED</vt:lpstr>
      <vt:lpstr>Microsoft  Cognitive Services</vt:lpstr>
      <vt:lpstr>PowerPoint Presentation</vt:lpstr>
      <vt:lpstr>Azure Data + AI</vt:lpstr>
      <vt:lpstr>PowerPoint Presentation</vt:lpstr>
      <vt:lpstr>PowerPoint Presentation</vt:lpstr>
      <vt:lpstr>Adding intelligence</vt:lpstr>
      <vt:lpstr>Vision</vt:lpstr>
      <vt:lpstr>Speech</vt:lpstr>
      <vt:lpstr>Language</vt:lpstr>
      <vt:lpstr>Knowledge</vt:lpstr>
      <vt:lpstr>Search</vt:lpstr>
      <vt:lpstr>Let Cognitive Services Be Your Application’s Super Power </vt:lpstr>
      <vt:lpstr>Why Microsoft  Cognitive Services?</vt:lpstr>
      <vt:lpstr>PowerPoint Presentation</vt:lpstr>
      <vt:lpstr>Intelligent Apps &amp; Agents Demo</vt:lpstr>
      <vt:lpstr>AI apps &amp; agents: How the demo was built</vt:lpstr>
      <vt:lpstr>Cloud-Native App Challenges</vt:lpstr>
      <vt:lpstr>PowerPoint Presentation</vt:lpstr>
      <vt:lpstr>Azure Bot Service</vt:lpstr>
      <vt:lpstr>Bot Use Cases</vt:lpstr>
      <vt:lpstr>Developer  resources</vt:lpstr>
      <vt:lpstr>DEMO</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 Walking Deck - L100</dc:title>
  <dc:creator>russ rogers</dc:creator>
  <cp:lastModifiedBy>Jonathan Scholtes</cp:lastModifiedBy>
  <cp:revision>147</cp:revision>
  <cp:lastPrinted>2018-12-05T06:22:04Z</cp:lastPrinted>
  <dcterms:modified xsi:type="dcterms:W3CDTF">2018-12-05T06:22:27Z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
  </property>
  <property fmtid="{D5CDD505-2E9C-101B-9397-08002B2CF9AE}" pid="4" name="NewsType">
    <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ItemType">
    <vt:lpwstr>435;#technical presentations|83a894cf-702b-47fc-aba5-41bd10dc1e75</vt:lpwstr>
  </property>
  <property fmtid="{D5CDD505-2E9C-101B-9397-08002B2CF9AE}" pid="9" name="ContentTypeId">
    <vt:lpwstr>0x010100202CF4495E09FF42A1B0B97E61139E92</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2490;#Solution Areas Domain|29128e03-27e8-43b8-a392-e62406af9c80;#21;#Intelligent Cloud|adc2fe87-c79a-4ded-a449-3f86b954069d;#20;#Microsoft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2325;#Data and AI|60d86926-9fc6-4873-ad19-e15bf82160d7;#374;#machine learning|912b89bd-3197-4d37-838b-dea3c299099a</vt:lpwstr>
  </property>
  <property fmtid="{D5CDD505-2E9C-101B-9397-08002B2CF9AE}" pid="17" name="SMSGTags">
    <vt:lpwstr/>
  </property>
  <property fmtid="{D5CDD505-2E9C-101B-9397-08002B2CF9AE}" pid="18" name="Products">
    <vt:lpwstr>2674;#Microsoft Cognitive Services|d4822b8f-2d1c-4a11-826f-7fd59398add0</vt:lpwstr>
  </property>
  <property fmtid="{D5CDD505-2E9C-101B-9397-08002B2CF9AE}" pid="19" name="_dlc_DocIdItemGuid">
    <vt:lpwstr>d8539686-2b70-40fa-be8a-2e3513954b36</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354;#Technology Solutions Professional|18ae106e-2924-4f2d-83ba-9b3af46c5a31</vt:lpwstr>
  </property>
  <property fmtid="{D5CDD505-2E9C-101B-9397-08002B2CF9AE}" pid="40"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1" name="NewsSource">
    <vt:lpwstr/>
  </property>
  <property fmtid="{D5CDD505-2E9C-101B-9397-08002B2CF9AE}" pid="42" name="SharedWithUsers">
    <vt:lpwstr>25388;#Natalia Garcia (Consultora Marco Chile CIA LTD);#4900;#Boon Teng Tan;#6194;#Raymond Chin;#79478;#David Caicedo;#46697;#Samuel Denton-Giles;#60837;#Doug Schieffer;#5652;#Ahmed Howaidy;#100200;#Mike Kiernan;#97949;#Robert Zimmermann</vt:lpwstr>
  </property>
  <property fmtid="{D5CDD505-2E9C-101B-9397-08002B2CF9AE}" pid="43" name="FolderExtensions">
    <vt:lpwstr/>
  </property>
  <property fmtid="{D5CDD505-2E9C-101B-9397-08002B2CF9AE}" pid="44" name="ParentID1">
    <vt:lpwstr>G01KC-1-19180</vt:lpwstr>
  </property>
  <property fmtid="{D5CDD505-2E9C-101B-9397-08002B2CF9AE}" pid="45" name="MSIP_Label_f42aa342-8706-4288-bd11-ebb85995028c_Enabled">
    <vt:lpwstr>True</vt:lpwstr>
  </property>
  <property fmtid="{D5CDD505-2E9C-101B-9397-08002B2CF9AE}" pid="46" name="MSIP_Label_f42aa342-8706-4288-bd11-ebb85995028c_SiteId">
    <vt:lpwstr>72f988bf-86f1-41af-91ab-2d7cd011db47</vt:lpwstr>
  </property>
  <property fmtid="{D5CDD505-2E9C-101B-9397-08002B2CF9AE}" pid="47" name="MSIP_Label_f42aa342-8706-4288-bd11-ebb85995028c_Ref">
    <vt:lpwstr>https://api.informationprotection.azure.com/api/72f988bf-86f1-41af-91ab-2d7cd011db47</vt:lpwstr>
  </property>
  <property fmtid="{D5CDD505-2E9C-101B-9397-08002B2CF9AE}" pid="48" name="MSIP_Label_f42aa342-8706-4288-bd11-ebb85995028c_SetBy">
    <vt:lpwstr>gibattag@microsoft.com</vt:lpwstr>
  </property>
  <property fmtid="{D5CDD505-2E9C-101B-9397-08002B2CF9AE}" pid="49" name="MSIP_Label_f42aa342-8706-4288-bd11-ebb85995028c_SetDate">
    <vt:lpwstr>2017-05-10T00:12:33.1717880-07:00</vt:lpwstr>
  </property>
  <property fmtid="{D5CDD505-2E9C-101B-9397-08002B2CF9AE}" pid="50" name="MSIP_Label_f42aa342-8706-4288-bd11-ebb85995028c_Name">
    <vt:lpwstr>General</vt:lpwstr>
  </property>
  <property fmtid="{D5CDD505-2E9C-101B-9397-08002B2CF9AE}" pid="51" name="MSIP_Label_f42aa342-8706-4288-bd11-ebb85995028c_Application">
    <vt:lpwstr>Microsoft Azure Information Protection</vt:lpwstr>
  </property>
  <property fmtid="{D5CDD505-2E9C-101B-9397-08002B2CF9AE}" pid="52" name="MSIP_Label_f42aa342-8706-4288-bd11-ebb85995028c_Extended_MSFT_Method">
    <vt:lpwstr>Automatic</vt:lpwstr>
  </property>
  <property fmtid="{D5CDD505-2E9C-101B-9397-08002B2CF9AE}" pid="53" name="Sensitivity">
    <vt:lpwstr>General</vt:lpwstr>
  </property>
  <property fmtid="{D5CDD505-2E9C-101B-9397-08002B2CF9AE}" pid="54" name="LastSharedByUser">
    <vt:lpwstr>rozimmer@microsoft.com</vt:lpwstr>
  </property>
  <property fmtid="{D5CDD505-2E9C-101B-9397-08002B2CF9AE}" pid="55" name="LastSharedByTime">
    <vt:filetime>2017-12-08T12:55:29Z</vt:filetime>
  </property>
</Properties>
</file>